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5"/>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60"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7" r:id="rId32"/>
    <p:sldId id="288" r:id="rId33"/>
    <p:sldId id="289" r:id="rId34"/>
    <p:sldId id="290" r:id="rId35"/>
    <p:sldId id="291" r:id="rId36"/>
    <p:sldId id="292" r:id="rId37"/>
    <p:sldId id="293" r:id="rId38"/>
    <p:sldId id="294" r:id="rId39"/>
    <p:sldId id="295" r:id="rId40"/>
    <p:sldId id="296" r:id="rId41"/>
    <p:sldId id="286" r:id="rId42"/>
    <p:sldId id="297" r:id="rId43"/>
    <p:sldId id="29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631" autoAdjust="0"/>
    <p:restoredTop sz="78731" autoAdjust="0"/>
  </p:normalViewPr>
  <p:slideViewPr>
    <p:cSldViewPr snapToGrid="0">
      <p:cViewPr varScale="1">
        <p:scale>
          <a:sx n="102" d="100"/>
          <a:sy n="102" d="100"/>
        </p:scale>
        <p:origin x="168" y="108"/>
      </p:cViewPr>
      <p:guideLst/>
    </p:cSldViewPr>
  </p:slideViewPr>
  <p:notesTextViewPr>
    <p:cViewPr>
      <p:scale>
        <a:sx n="1" d="1"/>
        <a:sy n="1" d="1"/>
      </p:scale>
      <p:origin x="0" y="0"/>
    </p:cViewPr>
  </p:notesTextViewPr>
  <p:sorterViewPr>
    <p:cViewPr>
      <p:scale>
        <a:sx n="100" d="100"/>
        <a:sy n="100" d="100"/>
      </p:scale>
      <p:origin x="0" y="-619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64FD50-E1CB-47A3-944F-F709160F87ED}" type="datetimeFigureOut">
              <a:rPr lang="en-US" smtClean="0"/>
              <a:t>3/14/2025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C2B098-5F8A-4872-890E-09C84DF5BA7D}" type="slidenum">
              <a:rPr lang="en-US" smtClean="0"/>
              <a:t>‹#›</a:t>
            </a:fld>
            <a:endParaRPr lang="en-US" dirty="0"/>
          </a:p>
        </p:txBody>
      </p:sp>
    </p:spTree>
    <p:extLst>
      <p:ext uri="{BB962C8B-B14F-4D97-AF65-F5344CB8AC3E}">
        <p14:creationId xmlns:p14="http://schemas.microsoft.com/office/powerpoint/2010/main" val="2520308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C2B098-5F8A-4872-890E-09C84DF5BA7D}" type="slidenum">
              <a:rPr lang="en-US" smtClean="0"/>
              <a:t>37</a:t>
            </a:fld>
            <a:endParaRPr lang="en-US" dirty="0"/>
          </a:p>
        </p:txBody>
      </p:sp>
    </p:spTree>
    <p:extLst>
      <p:ext uri="{BB962C8B-B14F-4D97-AF65-F5344CB8AC3E}">
        <p14:creationId xmlns:p14="http://schemas.microsoft.com/office/powerpoint/2010/main" val="212902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Formula:</a:t>
            </a:r>
            <a:endParaRPr lang="en-US" dirty="0"/>
          </a:p>
          <a:p>
            <a:r>
              <a:rPr lang="en-US" dirty="0"/>
              <a:t>X′=X−</a:t>
            </a:r>
            <a:r>
              <a:rPr lang="en-US" dirty="0" err="1"/>
              <a:t>XminXmax</a:t>
            </a:r>
            <a:r>
              <a:rPr lang="en-US" dirty="0"/>
              <a:t>−</a:t>
            </a:r>
            <a:r>
              <a:rPr lang="en-US" dirty="0" err="1"/>
              <a:t>XminX</a:t>
            </a:r>
            <a:r>
              <a:rPr lang="en-US" dirty="0"/>
              <a:t>' = \frac{X - X_{\text{min}}}{X_{\text{max}} - X_{\text{min}}}X′=</a:t>
            </a:r>
            <a:r>
              <a:rPr lang="en-US" dirty="0" err="1"/>
              <a:t>Xmax</a:t>
            </a:r>
            <a:r>
              <a:rPr lang="en-US" dirty="0"/>
              <a:t>​−</a:t>
            </a:r>
            <a:r>
              <a:rPr lang="en-US" dirty="0" err="1"/>
              <a:t>Xmin</a:t>
            </a:r>
            <a:r>
              <a:rPr lang="en-US" dirty="0"/>
              <a:t>​X−</a:t>
            </a:r>
            <a:r>
              <a:rPr lang="en-US" dirty="0" err="1"/>
              <a:t>Xmin</a:t>
            </a:r>
            <a:r>
              <a:rPr lang="en-US" dirty="0"/>
              <a:t>​​ ✅ </a:t>
            </a:r>
            <a:r>
              <a:rPr lang="en-US" b="1" dirty="0"/>
              <a:t>Scales values between 0 and 1 (or any defined range).</a:t>
            </a:r>
            <a:br>
              <a:rPr lang="en-US" dirty="0"/>
            </a:br>
            <a:r>
              <a:rPr lang="en-US" dirty="0"/>
              <a:t>✅ </a:t>
            </a:r>
            <a:r>
              <a:rPr lang="en-US" b="1" dirty="0"/>
              <a:t>Preserves the shape of the original distribution.</a:t>
            </a:r>
            <a:br>
              <a:rPr lang="en-US" dirty="0"/>
            </a:br>
            <a:r>
              <a:rPr lang="en-US" dirty="0"/>
              <a:t>✅ Useful when </a:t>
            </a:r>
            <a:r>
              <a:rPr lang="en-US" b="1" dirty="0"/>
              <a:t>the data has a fixed range and does not follow a normal distribution</a:t>
            </a:r>
            <a:r>
              <a:rPr lang="en-US" dirty="0"/>
              <a:t>.</a:t>
            </a:r>
            <a:br>
              <a:rPr lang="en-US" dirty="0"/>
            </a:br>
            <a:r>
              <a:rPr lang="en-US" dirty="0"/>
              <a:t>✅ Sensitive to </a:t>
            </a:r>
            <a:r>
              <a:rPr lang="en-US" b="1" dirty="0"/>
              <a:t>outliers</a:t>
            </a:r>
            <a:r>
              <a:rPr lang="en-US" dirty="0"/>
              <a:t> because extreme values determine the scale.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2C2B098-5F8A-4872-890E-09C84DF5BA7D}" type="slidenum">
              <a:rPr lang="en-US" smtClean="0"/>
              <a:t>38</a:t>
            </a:fld>
            <a:endParaRPr lang="en-US" dirty="0"/>
          </a:p>
        </p:txBody>
      </p:sp>
    </p:spTree>
    <p:extLst>
      <p:ext uri="{BB962C8B-B14F-4D97-AF65-F5344CB8AC3E}">
        <p14:creationId xmlns:p14="http://schemas.microsoft.com/office/powerpoint/2010/main" val="632112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 Standard Scaling (Z-score Normalization)</a:t>
            </a:r>
          </a:p>
          <a:p>
            <a:r>
              <a:rPr lang="en-US" b="1" dirty="0"/>
              <a:t>Formula:</a:t>
            </a:r>
            <a:endParaRPr lang="en-US" dirty="0"/>
          </a:p>
          <a:p>
            <a:r>
              <a:rPr lang="en-US" dirty="0"/>
              <a:t>X′=X−</a:t>
            </a:r>
            <a:r>
              <a:rPr lang="el-GR" dirty="0"/>
              <a:t>μσ</a:t>
            </a:r>
            <a:r>
              <a:rPr lang="en-US" dirty="0"/>
              <a:t>X' = \frac{X - \mu}{\sigma}X′=</a:t>
            </a:r>
            <a:r>
              <a:rPr lang="el-GR" dirty="0"/>
              <a:t>σ</a:t>
            </a:r>
            <a:r>
              <a:rPr lang="en-US" dirty="0"/>
              <a:t>X−</a:t>
            </a:r>
            <a:r>
              <a:rPr lang="el-GR" dirty="0"/>
              <a:t>μ​ </a:t>
            </a:r>
            <a:r>
              <a:rPr lang="en-US" dirty="0"/>
              <a:t>Where:</a:t>
            </a:r>
          </a:p>
          <a:p>
            <a:pPr>
              <a:buFont typeface="Arial" panose="020B0604020202020204" pitchFamily="34" charset="0"/>
              <a:buChar char="•"/>
            </a:pPr>
            <a:r>
              <a:rPr lang="el-GR" dirty="0"/>
              <a:t>μ\</a:t>
            </a:r>
            <a:r>
              <a:rPr lang="en-US" dirty="0"/>
              <a:t>mu</a:t>
            </a:r>
            <a:r>
              <a:rPr lang="el-GR" dirty="0"/>
              <a:t>μ </a:t>
            </a:r>
            <a:r>
              <a:rPr lang="en-US" dirty="0"/>
              <a:t>is the mean of the data.</a:t>
            </a:r>
          </a:p>
          <a:p>
            <a:pPr>
              <a:buFont typeface="Arial" panose="020B0604020202020204" pitchFamily="34" charset="0"/>
              <a:buChar char="•"/>
            </a:pPr>
            <a:r>
              <a:rPr lang="el-GR" dirty="0"/>
              <a:t>σ\</a:t>
            </a:r>
            <a:r>
              <a:rPr lang="en-US" dirty="0"/>
              <a:t>sigma</a:t>
            </a:r>
            <a:r>
              <a:rPr lang="el-GR" dirty="0"/>
              <a:t>σ </a:t>
            </a:r>
            <a:r>
              <a:rPr lang="en-US" dirty="0"/>
              <a:t>is the standard deviation.</a:t>
            </a:r>
          </a:p>
          <a:p>
            <a:r>
              <a:rPr lang="en-US" dirty="0"/>
              <a:t>✅ </a:t>
            </a:r>
            <a:r>
              <a:rPr lang="en-US" b="1" dirty="0"/>
              <a:t>Transforms data to have mean = 0 and standard deviation = 1.</a:t>
            </a:r>
            <a:br>
              <a:rPr lang="en-US" dirty="0"/>
            </a:br>
            <a:r>
              <a:rPr lang="en-US" dirty="0"/>
              <a:t>✅ </a:t>
            </a:r>
            <a:r>
              <a:rPr lang="en-US" b="1" dirty="0"/>
              <a:t>Works well when data follows a normal (Gaussian) distribution.</a:t>
            </a:r>
            <a:br>
              <a:rPr lang="en-US" dirty="0"/>
            </a:br>
            <a:r>
              <a:rPr lang="en-US" dirty="0"/>
              <a:t>✅ Less sensitive to </a:t>
            </a:r>
            <a:r>
              <a:rPr lang="en-US" b="1" dirty="0"/>
              <a:t>outliers</a:t>
            </a:r>
            <a:r>
              <a:rPr lang="en-US" dirty="0"/>
              <a:t> compared to Min-Max Scaling.</a:t>
            </a:r>
          </a:p>
          <a:p>
            <a:endParaRPr lang="en-US" dirty="0"/>
          </a:p>
          <a:p>
            <a:endParaRPr lang="en-US" dirty="0"/>
          </a:p>
          <a:p>
            <a:r>
              <a:rPr lang="en-US" dirty="0" err="1"/>
              <a:t>ReLU</a:t>
            </a:r>
            <a:r>
              <a:rPr lang="en-US" dirty="0"/>
              <a:t> is defined as:</a:t>
            </a:r>
          </a:p>
          <a:p>
            <a:r>
              <a:rPr lang="en-US" dirty="0"/>
              <a:t>f(x)=max⁡(0,x)f(x) = \max(0, x)f(x)=max(0,x) ✅ If x&gt;0x &gt; 0x&gt;0, then f(x)=</a:t>
            </a:r>
            <a:r>
              <a:rPr lang="en-US" dirty="0" err="1"/>
              <a:t>xf</a:t>
            </a:r>
            <a:r>
              <a:rPr lang="en-US" dirty="0"/>
              <a:t>(x) = </a:t>
            </a:r>
            <a:r>
              <a:rPr lang="en-US" dirty="0" err="1"/>
              <a:t>xf</a:t>
            </a:r>
            <a:r>
              <a:rPr lang="en-US" dirty="0"/>
              <a:t>(x)=x (positive values remain unchanged).</a:t>
            </a:r>
            <a:br>
              <a:rPr lang="en-US" dirty="0"/>
            </a:br>
            <a:r>
              <a:rPr lang="en-US" dirty="0"/>
              <a:t>✅ If x≤0x \</a:t>
            </a:r>
            <a:r>
              <a:rPr lang="en-US" dirty="0" err="1"/>
              <a:t>leq</a:t>
            </a:r>
            <a:r>
              <a:rPr lang="en-US" dirty="0"/>
              <a:t> 0x≤0, then f(x)=0f(x) = 0f(x)=0 (negative values become zero).</a:t>
            </a:r>
          </a:p>
          <a:p>
            <a:endParaRPr lang="en-US" dirty="0"/>
          </a:p>
        </p:txBody>
      </p:sp>
      <p:sp>
        <p:nvSpPr>
          <p:cNvPr id="4" name="Slide Number Placeholder 3"/>
          <p:cNvSpPr>
            <a:spLocks noGrp="1"/>
          </p:cNvSpPr>
          <p:nvPr>
            <p:ph type="sldNum" sz="quarter" idx="5"/>
          </p:nvPr>
        </p:nvSpPr>
        <p:spPr/>
        <p:txBody>
          <a:bodyPr/>
          <a:lstStyle/>
          <a:p>
            <a:fld id="{52C2B098-5F8A-4872-890E-09C84DF5BA7D}" type="slidenum">
              <a:rPr lang="en-US" smtClean="0"/>
              <a:t>39</a:t>
            </a:fld>
            <a:endParaRPr lang="en-US" dirty="0"/>
          </a:p>
        </p:txBody>
      </p:sp>
    </p:spTree>
    <p:extLst>
      <p:ext uri="{BB962C8B-B14F-4D97-AF65-F5344CB8AC3E}">
        <p14:creationId xmlns:p14="http://schemas.microsoft.com/office/powerpoint/2010/main" val="3498474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If speed is the priority → Linear Regression or </a:t>
            </a:r>
            <a:r>
              <a:rPr lang="en-US" b="1" dirty="0" err="1"/>
              <a:t>XGBoost</a:t>
            </a:r>
            <a:r>
              <a:rPr lang="en-US" dirty="0"/>
              <a:t>.</a:t>
            </a:r>
            <a:br>
              <a:rPr lang="en-US" dirty="0"/>
            </a:br>
            <a:r>
              <a:rPr lang="en-US" b="1" dirty="0"/>
              <a:t>If accuracy is the priority → Random Forest or </a:t>
            </a:r>
            <a:r>
              <a:rPr lang="en-US" b="1" dirty="0" err="1"/>
              <a:t>XGBoost</a:t>
            </a:r>
            <a:r>
              <a:rPr lang="en-US" dirty="0"/>
              <a:t>.</a:t>
            </a:r>
            <a:br>
              <a:rPr lang="en-US" dirty="0"/>
            </a:br>
            <a:r>
              <a:rPr lang="en-US" b="1" dirty="0"/>
              <a:t>If handling non-linear data → Polynomial Regression or </a:t>
            </a:r>
            <a:r>
              <a:rPr lang="en-US" b="1" dirty="0" err="1"/>
              <a:t>XGBoost</a:t>
            </a:r>
            <a:r>
              <a:rPr lang="en-US" dirty="0"/>
              <a:t>.</a:t>
            </a:r>
            <a:br>
              <a:rPr lang="en-US" dirty="0"/>
            </a:br>
            <a:r>
              <a:rPr lang="en-US" b="1" dirty="0"/>
              <a:t>If working with time series → LSTM</a:t>
            </a:r>
            <a:r>
              <a:rPr lang="en-US" dirty="0"/>
              <a:t>.</a:t>
            </a:r>
          </a:p>
          <a:p>
            <a:endParaRPr lang="en-US" dirty="0"/>
          </a:p>
          <a:p>
            <a:r>
              <a:rPr lang="en-US" dirty="0"/>
              <a:t>Overkill- Transformers</a:t>
            </a:r>
          </a:p>
          <a:p>
            <a:r>
              <a:rPr lang="en-US" dirty="0"/>
              <a:t> </a:t>
            </a:r>
          </a:p>
          <a:p>
            <a:r>
              <a:rPr lang="en-US" dirty="0"/>
              <a:t>ARIMA- </a:t>
            </a:r>
            <a:r>
              <a:rPr lang="en-US" b="1" dirty="0"/>
              <a:t>Rolling Mean &amp; Standard Deviation</a:t>
            </a:r>
            <a:r>
              <a:rPr lang="en-US" dirty="0"/>
              <a:t>: If they change over time, the series is </a:t>
            </a:r>
            <a:r>
              <a:rPr lang="en-US" b="1" dirty="0"/>
              <a:t>non-stationary</a:t>
            </a:r>
            <a:r>
              <a:rPr lang="en-US" dirty="0"/>
              <a:t>. Confirm by Augmented Dickey-Fuller (ADF) Test.</a:t>
            </a:r>
          </a:p>
          <a:p>
            <a:endParaRPr lang="en-US" dirty="0"/>
          </a:p>
        </p:txBody>
      </p:sp>
      <p:sp>
        <p:nvSpPr>
          <p:cNvPr id="4" name="Slide Number Placeholder 3"/>
          <p:cNvSpPr>
            <a:spLocks noGrp="1"/>
          </p:cNvSpPr>
          <p:nvPr>
            <p:ph type="sldNum" sz="quarter" idx="5"/>
          </p:nvPr>
        </p:nvSpPr>
        <p:spPr/>
        <p:txBody>
          <a:bodyPr/>
          <a:lstStyle/>
          <a:p>
            <a:fld id="{52C2B098-5F8A-4872-890E-09C84DF5BA7D}" type="slidenum">
              <a:rPr lang="en-US" smtClean="0"/>
              <a:t>40</a:t>
            </a:fld>
            <a:endParaRPr lang="en-US" dirty="0"/>
          </a:p>
        </p:txBody>
      </p:sp>
    </p:spTree>
    <p:extLst>
      <p:ext uri="{BB962C8B-B14F-4D97-AF65-F5344CB8AC3E}">
        <p14:creationId xmlns:p14="http://schemas.microsoft.com/office/powerpoint/2010/main" val="742632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C2B098-5F8A-4872-890E-09C84DF5BA7D}" type="slidenum">
              <a:rPr lang="en-US" smtClean="0"/>
              <a:t>43</a:t>
            </a:fld>
            <a:endParaRPr lang="en-US" dirty="0"/>
          </a:p>
        </p:txBody>
      </p:sp>
    </p:spTree>
    <p:extLst>
      <p:ext uri="{BB962C8B-B14F-4D97-AF65-F5344CB8AC3E}">
        <p14:creationId xmlns:p14="http://schemas.microsoft.com/office/powerpoint/2010/main" val="1566866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CB55-7B4A-9CF2-7AA1-7C0470D080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0D32A9-8494-D07A-8769-BB36BEBF31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9CF156-6AEE-C794-4C7A-E6D1AFDE4EC5}"/>
              </a:ext>
            </a:extLst>
          </p:cNvPr>
          <p:cNvSpPr>
            <a:spLocks noGrp="1"/>
          </p:cNvSpPr>
          <p:nvPr>
            <p:ph type="dt" sz="half" idx="10"/>
          </p:nvPr>
        </p:nvSpPr>
        <p:spPr/>
        <p:txBody>
          <a:bodyPr/>
          <a:lstStyle/>
          <a:p>
            <a:fld id="{7BD81001-B235-42BE-A90A-14C5C6D20E60}" type="datetime2">
              <a:rPr lang="en-US" smtClean="0"/>
              <a:t>Friday, March 14, 2025</a:t>
            </a:fld>
            <a:endParaRPr lang="en-US" dirty="0"/>
          </a:p>
        </p:txBody>
      </p:sp>
      <p:sp>
        <p:nvSpPr>
          <p:cNvPr id="5" name="Footer Placeholder 4">
            <a:extLst>
              <a:ext uri="{FF2B5EF4-FFF2-40B4-BE49-F238E27FC236}">
                <a16:creationId xmlns:a16="http://schemas.microsoft.com/office/drawing/2014/main" id="{DD582467-3E1E-97E0-CB9E-40AEBA42F10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A3F178-751A-313A-E7D0-C3CD328280EE}"/>
              </a:ext>
            </a:extLst>
          </p:cNvPr>
          <p:cNvSpPr>
            <a:spLocks noGrp="1"/>
          </p:cNvSpPr>
          <p:nvPr>
            <p:ph type="sldNum" sz="quarter" idx="12"/>
          </p:nvPr>
        </p:nvSpPr>
        <p:spPr/>
        <p:txBody>
          <a:bodyPr/>
          <a:lstStyle/>
          <a:p>
            <a:fld id="{9B6A215D-CD7F-4566-A1F8-B20A9C95039B}" type="slidenum">
              <a:rPr lang="en-US" smtClean="0"/>
              <a:t>‹#›</a:t>
            </a:fld>
            <a:endParaRPr lang="en-US" dirty="0"/>
          </a:p>
        </p:txBody>
      </p:sp>
    </p:spTree>
    <p:extLst>
      <p:ext uri="{BB962C8B-B14F-4D97-AF65-F5344CB8AC3E}">
        <p14:creationId xmlns:p14="http://schemas.microsoft.com/office/powerpoint/2010/main" val="1934897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B2DD-6359-A33E-C4A1-1706FF3D3B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4A52D2-5BBB-FAA0-0CE1-E112CBA8E1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1E4834-92B1-6D87-37DA-BDFBBC8B7219}"/>
              </a:ext>
            </a:extLst>
          </p:cNvPr>
          <p:cNvSpPr>
            <a:spLocks noGrp="1"/>
          </p:cNvSpPr>
          <p:nvPr>
            <p:ph type="dt" sz="half" idx="10"/>
          </p:nvPr>
        </p:nvSpPr>
        <p:spPr/>
        <p:txBody>
          <a:bodyPr/>
          <a:lstStyle/>
          <a:p>
            <a:fld id="{E13A9B92-EB6A-4D58-8173-D5B5C347306B}" type="datetime2">
              <a:rPr lang="en-US" smtClean="0"/>
              <a:t>Friday, March 14, 2025</a:t>
            </a:fld>
            <a:endParaRPr lang="en-US" dirty="0"/>
          </a:p>
        </p:txBody>
      </p:sp>
      <p:sp>
        <p:nvSpPr>
          <p:cNvPr id="5" name="Footer Placeholder 4">
            <a:extLst>
              <a:ext uri="{FF2B5EF4-FFF2-40B4-BE49-F238E27FC236}">
                <a16:creationId xmlns:a16="http://schemas.microsoft.com/office/drawing/2014/main" id="{EA928C47-4D72-9BF2-D5DB-2015493A2AD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811553-C088-6AB4-A6BC-05A2C4D7059D}"/>
              </a:ext>
            </a:extLst>
          </p:cNvPr>
          <p:cNvSpPr>
            <a:spLocks noGrp="1"/>
          </p:cNvSpPr>
          <p:nvPr>
            <p:ph type="sldNum" sz="quarter" idx="12"/>
          </p:nvPr>
        </p:nvSpPr>
        <p:spPr/>
        <p:txBody>
          <a:bodyPr/>
          <a:lstStyle/>
          <a:p>
            <a:fld id="{9B6A215D-CD7F-4566-A1F8-B20A9C95039B}" type="slidenum">
              <a:rPr lang="en-US" smtClean="0"/>
              <a:t>‹#›</a:t>
            </a:fld>
            <a:endParaRPr lang="en-US" dirty="0"/>
          </a:p>
        </p:txBody>
      </p:sp>
    </p:spTree>
    <p:extLst>
      <p:ext uri="{BB962C8B-B14F-4D97-AF65-F5344CB8AC3E}">
        <p14:creationId xmlns:p14="http://schemas.microsoft.com/office/powerpoint/2010/main" val="1604761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7A560E-D71A-1BC1-5A2A-0D19B2722F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AE7825-3649-3F22-7420-D947DD1C8F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CBD8BA-7924-A4B3-8614-86793E1C2C7F}"/>
              </a:ext>
            </a:extLst>
          </p:cNvPr>
          <p:cNvSpPr>
            <a:spLocks noGrp="1"/>
          </p:cNvSpPr>
          <p:nvPr>
            <p:ph type="dt" sz="half" idx="10"/>
          </p:nvPr>
        </p:nvSpPr>
        <p:spPr/>
        <p:txBody>
          <a:bodyPr/>
          <a:lstStyle/>
          <a:p>
            <a:fld id="{30FCD030-0BAB-4C15-A76D-46168472BD7D}" type="datetime2">
              <a:rPr lang="en-US" smtClean="0"/>
              <a:t>Friday, March 14, 2025</a:t>
            </a:fld>
            <a:endParaRPr lang="en-US" dirty="0"/>
          </a:p>
        </p:txBody>
      </p:sp>
      <p:sp>
        <p:nvSpPr>
          <p:cNvPr id="5" name="Footer Placeholder 4">
            <a:extLst>
              <a:ext uri="{FF2B5EF4-FFF2-40B4-BE49-F238E27FC236}">
                <a16:creationId xmlns:a16="http://schemas.microsoft.com/office/drawing/2014/main" id="{3F7ABB60-186B-FFC3-BF05-A083E9B376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0504DFC-7F2C-857B-CEF1-4B7C99946CB9}"/>
              </a:ext>
            </a:extLst>
          </p:cNvPr>
          <p:cNvSpPr>
            <a:spLocks noGrp="1"/>
          </p:cNvSpPr>
          <p:nvPr>
            <p:ph type="sldNum" sz="quarter" idx="12"/>
          </p:nvPr>
        </p:nvSpPr>
        <p:spPr/>
        <p:txBody>
          <a:bodyPr/>
          <a:lstStyle/>
          <a:p>
            <a:fld id="{9B6A215D-CD7F-4566-A1F8-B20A9C95039B}" type="slidenum">
              <a:rPr lang="en-US" smtClean="0"/>
              <a:t>‹#›</a:t>
            </a:fld>
            <a:endParaRPr lang="en-US" dirty="0"/>
          </a:p>
        </p:txBody>
      </p:sp>
    </p:spTree>
    <p:extLst>
      <p:ext uri="{BB962C8B-B14F-4D97-AF65-F5344CB8AC3E}">
        <p14:creationId xmlns:p14="http://schemas.microsoft.com/office/powerpoint/2010/main" val="2853467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BD3A1-8AFF-7097-CC59-ABE2EC95FE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74A4BD-11AA-7947-7EA2-E635F1FB5B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EF625E-EB27-785A-8845-D056B7253720}"/>
              </a:ext>
            </a:extLst>
          </p:cNvPr>
          <p:cNvSpPr>
            <a:spLocks noGrp="1"/>
          </p:cNvSpPr>
          <p:nvPr>
            <p:ph type="dt" sz="half" idx="10"/>
          </p:nvPr>
        </p:nvSpPr>
        <p:spPr/>
        <p:txBody>
          <a:bodyPr/>
          <a:lstStyle/>
          <a:p>
            <a:fld id="{584C1837-D4FE-4FEF-8E5D-36D47D5B64BA}" type="datetime2">
              <a:rPr lang="en-US" smtClean="0"/>
              <a:t>Friday, March 14, 2025</a:t>
            </a:fld>
            <a:endParaRPr lang="en-US" dirty="0"/>
          </a:p>
        </p:txBody>
      </p:sp>
      <p:sp>
        <p:nvSpPr>
          <p:cNvPr id="5" name="Footer Placeholder 4">
            <a:extLst>
              <a:ext uri="{FF2B5EF4-FFF2-40B4-BE49-F238E27FC236}">
                <a16:creationId xmlns:a16="http://schemas.microsoft.com/office/drawing/2014/main" id="{234E0647-90E9-802C-4C3D-B00A6CECB4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D66E9FC-5AFF-E28F-B0A6-350FA747F69A}"/>
              </a:ext>
            </a:extLst>
          </p:cNvPr>
          <p:cNvSpPr>
            <a:spLocks noGrp="1"/>
          </p:cNvSpPr>
          <p:nvPr>
            <p:ph type="sldNum" sz="quarter" idx="12"/>
          </p:nvPr>
        </p:nvSpPr>
        <p:spPr/>
        <p:txBody>
          <a:bodyPr/>
          <a:lstStyle/>
          <a:p>
            <a:fld id="{9B6A215D-CD7F-4566-A1F8-B20A9C95039B}" type="slidenum">
              <a:rPr lang="en-US" smtClean="0"/>
              <a:t>‹#›</a:t>
            </a:fld>
            <a:endParaRPr lang="en-US" dirty="0"/>
          </a:p>
        </p:txBody>
      </p:sp>
    </p:spTree>
    <p:extLst>
      <p:ext uri="{BB962C8B-B14F-4D97-AF65-F5344CB8AC3E}">
        <p14:creationId xmlns:p14="http://schemas.microsoft.com/office/powerpoint/2010/main" val="379441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002C9-1049-BD09-6540-D65B1FBD96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03CE3F-E920-8081-A9DB-E9B3B903C0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1BB4EB-4164-91D0-96EA-F6E2EAB5E04E}"/>
              </a:ext>
            </a:extLst>
          </p:cNvPr>
          <p:cNvSpPr>
            <a:spLocks noGrp="1"/>
          </p:cNvSpPr>
          <p:nvPr>
            <p:ph type="dt" sz="half" idx="10"/>
          </p:nvPr>
        </p:nvSpPr>
        <p:spPr/>
        <p:txBody>
          <a:bodyPr/>
          <a:lstStyle/>
          <a:p>
            <a:fld id="{3F45275A-6E70-487A-968F-B3888E798770}" type="datetime2">
              <a:rPr lang="en-US" smtClean="0"/>
              <a:t>Friday, March 14, 2025</a:t>
            </a:fld>
            <a:endParaRPr lang="en-US" dirty="0"/>
          </a:p>
        </p:txBody>
      </p:sp>
      <p:sp>
        <p:nvSpPr>
          <p:cNvPr id="5" name="Footer Placeholder 4">
            <a:extLst>
              <a:ext uri="{FF2B5EF4-FFF2-40B4-BE49-F238E27FC236}">
                <a16:creationId xmlns:a16="http://schemas.microsoft.com/office/drawing/2014/main" id="{A49358FC-05D4-19E3-8449-91B18F2415F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6DAA297-39FE-10EF-9886-1F935DB87C19}"/>
              </a:ext>
            </a:extLst>
          </p:cNvPr>
          <p:cNvSpPr>
            <a:spLocks noGrp="1"/>
          </p:cNvSpPr>
          <p:nvPr>
            <p:ph type="sldNum" sz="quarter" idx="12"/>
          </p:nvPr>
        </p:nvSpPr>
        <p:spPr/>
        <p:txBody>
          <a:bodyPr/>
          <a:lstStyle/>
          <a:p>
            <a:fld id="{9B6A215D-CD7F-4566-A1F8-B20A9C95039B}" type="slidenum">
              <a:rPr lang="en-US" smtClean="0"/>
              <a:t>‹#›</a:t>
            </a:fld>
            <a:endParaRPr lang="en-US" dirty="0"/>
          </a:p>
        </p:txBody>
      </p:sp>
    </p:spTree>
    <p:extLst>
      <p:ext uri="{BB962C8B-B14F-4D97-AF65-F5344CB8AC3E}">
        <p14:creationId xmlns:p14="http://schemas.microsoft.com/office/powerpoint/2010/main" val="2693078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432FB-0E28-7DE9-D113-A9762B95EB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B827C2-14A0-AA41-31B5-3F3C8FC330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266841-6FAD-44B9-B89E-15E5AF7AF0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034B0E-6740-1218-68A0-BCEDB162BE34}"/>
              </a:ext>
            </a:extLst>
          </p:cNvPr>
          <p:cNvSpPr>
            <a:spLocks noGrp="1"/>
          </p:cNvSpPr>
          <p:nvPr>
            <p:ph type="dt" sz="half" idx="10"/>
          </p:nvPr>
        </p:nvSpPr>
        <p:spPr/>
        <p:txBody>
          <a:bodyPr/>
          <a:lstStyle/>
          <a:p>
            <a:fld id="{A8436423-81DB-4FA5-AD39-A888C1FA12DE}" type="datetime2">
              <a:rPr lang="en-US" smtClean="0"/>
              <a:t>Friday, March 14, 2025</a:t>
            </a:fld>
            <a:endParaRPr lang="en-US" dirty="0"/>
          </a:p>
        </p:txBody>
      </p:sp>
      <p:sp>
        <p:nvSpPr>
          <p:cNvPr id="6" name="Footer Placeholder 5">
            <a:extLst>
              <a:ext uri="{FF2B5EF4-FFF2-40B4-BE49-F238E27FC236}">
                <a16:creationId xmlns:a16="http://schemas.microsoft.com/office/drawing/2014/main" id="{82806B01-39B6-A640-8D64-4D1D2239A14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8C33585-5AEE-E9F9-11F3-4C9F4DE8BBB5}"/>
              </a:ext>
            </a:extLst>
          </p:cNvPr>
          <p:cNvSpPr>
            <a:spLocks noGrp="1"/>
          </p:cNvSpPr>
          <p:nvPr>
            <p:ph type="sldNum" sz="quarter" idx="12"/>
          </p:nvPr>
        </p:nvSpPr>
        <p:spPr/>
        <p:txBody>
          <a:bodyPr/>
          <a:lstStyle/>
          <a:p>
            <a:fld id="{9B6A215D-CD7F-4566-A1F8-B20A9C95039B}" type="slidenum">
              <a:rPr lang="en-US" smtClean="0"/>
              <a:t>‹#›</a:t>
            </a:fld>
            <a:endParaRPr lang="en-US" dirty="0"/>
          </a:p>
        </p:txBody>
      </p:sp>
    </p:spTree>
    <p:extLst>
      <p:ext uri="{BB962C8B-B14F-4D97-AF65-F5344CB8AC3E}">
        <p14:creationId xmlns:p14="http://schemas.microsoft.com/office/powerpoint/2010/main" val="4187619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8639F-ADAE-2A90-D942-927741C759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F7422C-7DDA-DB41-4D4E-854D1EB3B3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F5A8FA-79DA-FB5E-ADB3-5D38FFB235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C79283-FD1D-554D-0788-9850B9E757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BD08C5-85CD-BC5D-2752-494C0DE48B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47C133-7F27-A1A9-861D-73B108EC089A}"/>
              </a:ext>
            </a:extLst>
          </p:cNvPr>
          <p:cNvSpPr>
            <a:spLocks noGrp="1"/>
          </p:cNvSpPr>
          <p:nvPr>
            <p:ph type="dt" sz="half" idx="10"/>
          </p:nvPr>
        </p:nvSpPr>
        <p:spPr/>
        <p:txBody>
          <a:bodyPr/>
          <a:lstStyle/>
          <a:p>
            <a:fld id="{DE1562F4-4385-41B7-B9CE-22C9D641FCEE}" type="datetime2">
              <a:rPr lang="en-US" smtClean="0"/>
              <a:t>Friday, March 14, 2025</a:t>
            </a:fld>
            <a:endParaRPr lang="en-US" dirty="0"/>
          </a:p>
        </p:txBody>
      </p:sp>
      <p:sp>
        <p:nvSpPr>
          <p:cNvPr id="8" name="Footer Placeholder 7">
            <a:extLst>
              <a:ext uri="{FF2B5EF4-FFF2-40B4-BE49-F238E27FC236}">
                <a16:creationId xmlns:a16="http://schemas.microsoft.com/office/drawing/2014/main" id="{F4EA9677-3A5E-E49F-DA27-7054AE68C41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68EB670-84E9-1F39-F7A8-1079A0E48F2B}"/>
              </a:ext>
            </a:extLst>
          </p:cNvPr>
          <p:cNvSpPr>
            <a:spLocks noGrp="1"/>
          </p:cNvSpPr>
          <p:nvPr>
            <p:ph type="sldNum" sz="quarter" idx="12"/>
          </p:nvPr>
        </p:nvSpPr>
        <p:spPr/>
        <p:txBody>
          <a:bodyPr/>
          <a:lstStyle/>
          <a:p>
            <a:fld id="{9B6A215D-CD7F-4566-A1F8-B20A9C95039B}" type="slidenum">
              <a:rPr lang="en-US" smtClean="0"/>
              <a:t>‹#›</a:t>
            </a:fld>
            <a:endParaRPr lang="en-US" dirty="0"/>
          </a:p>
        </p:txBody>
      </p:sp>
    </p:spTree>
    <p:extLst>
      <p:ext uri="{BB962C8B-B14F-4D97-AF65-F5344CB8AC3E}">
        <p14:creationId xmlns:p14="http://schemas.microsoft.com/office/powerpoint/2010/main" val="373148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2BE79-8EE0-F803-2763-F1A8DDD980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B84BFE-2D14-757A-8C0F-91360107F3F2}"/>
              </a:ext>
            </a:extLst>
          </p:cNvPr>
          <p:cNvSpPr>
            <a:spLocks noGrp="1"/>
          </p:cNvSpPr>
          <p:nvPr>
            <p:ph type="dt" sz="half" idx="10"/>
          </p:nvPr>
        </p:nvSpPr>
        <p:spPr/>
        <p:txBody>
          <a:bodyPr/>
          <a:lstStyle/>
          <a:p>
            <a:fld id="{B325BE15-D6A2-463C-8B22-2A20DB99FE85}" type="datetime2">
              <a:rPr lang="en-US" smtClean="0"/>
              <a:t>Friday, March 14, 2025</a:t>
            </a:fld>
            <a:endParaRPr lang="en-US" dirty="0"/>
          </a:p>
        </p:txBody>
      </p:sp>
      <p:sp>
        <p:nvSpPr>
          <p:cNvPr id="4" name="Footer Placeholder 3">
            <a:extLst>
              <a:ext uri="{FF2B5EF4-FFF2-40B4-BE49-F238E27FC236}">
                <a16:creationId xmlns:a16="http://schemas.microsoft.com/office/drawing/2014/main" id="{46D1C736-9753-7A05-456A-7D71467694A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C957C94-507F-5102-136D-249673C6E442}"/>
              </a:ext>
            </a:extLst>
          </p:cNvPr>
          <p:cNvSpPr>
            <a:spLocks noGrp="1"/>
          </p:cNvSpPr>
          <p:nvPr>
            <p:ph type="sldNum" sz="quarter" idx="12"/>
          </p:nvPr>
        </p:nvSpPr>
        <p:spPr/>
        <p:txBody>
          <a:bodyPr/>
          <a:lstStyle/>
          <a:p>
            <a:fld id="{9B6A215D-CD7F-4566-A1F8-B20A9C95039B}" type="slidenum">
              <a:rPr lang="en-US" smtClean="0"/>
              <a:t>‹#›</a:t>
            </a:fld>
            <a:endParaRPr lang="en-US" dirty="0"/>
          </a:p>
        </p:txBody>
      </p:sp>
    </p:spTree>
    <p:extLst>
      <p:ext uri="{BB962C8B-B14F-4D97-AF65-F5344CB8AC3E}">
        <p14:creationId xmlns:p14="http://schemas.microsoft.com/office/powerpoint/2010/main" val="2982192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828B1C-AC41-7820-0357-0071999B8EB1}"/>
              </a:ext>
            </a:extLst>
          </p:cNvPr>
          <p:cNvSpPr>
            <a:spLocks noGrp="1"/>
          </p:cNvSpPr>
          <p:nvPr>
            <p:ph type="dt" sz="half" idx="10"/>
          </p:nvPr>
        </p:nvSpPr>
        <p:spPr/>
        <p:txBody>
          <a:bodyPr/>
          <a:lstStyle/>
          <a:p>
            <a:fld id="{293FB607-B62F-4F52-890F-F20A57ED9DFB}" type="datetime2">
              <a:rPr lang="en-US" smtClean="0"/>
              <a:t>Friday, March 14, 2025</a:t>
            </a:fld>
            <a:endParaRPr lang="en-US" dirty="0"/>
          </a:p>
        </p:txBody>
      </p:sp>
      <p:sp>
        <p:nvSpPr>
          <p:cNvPr id="3" name="Footer Placeholder 2">
            <a:extLst>
              <a:ext uri="{FF2B5EF4-FFF2-40B4-BE49-F238E27FC236}">
                <a16:creationId xmlns:a16="http://schemas.microsoft.com/office/drawing/2014/main" id="{8176275E-56FB-23D5-7444-A6578BF7EAC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CAA46FA-7209-0A4C-A51D-6496F8BDBBCC}"/>
              </a:ext>
            </a:extLst>
          </p:cNvPr>
          <p:cNvSpPr>
            <a:spLocks noGrp="1"/>
          </p:cNvSpPr>
          <p:nvPr>
            <p:ph type="sldNum" sz="quarter" idx="12"/>
          </p:nvPr>
        </p:nvSpPr>
        <p:spPr/>
        <p:txBody>
          <a:bodyPr/>
          <a:lstStyle/>
          <a:p>
            <a:fld id="{9B6A215D-CD7F-4566-A1F8-B20A9C95039B}" type="slidenum">
              <a:rPr lang="en-US" smtClean="0"/>
              <a:t>‹#›</a:t>
            </a:fld>
            <a:endParaRPr lang="en-US" dirty="0"/>
          </a:p>
        </p:txBody>
      </p:sp>
    </p:spTree>
    <p:extLst>
      <p:ext uri="{BB962C8B-B14F-4D97-AF65-F5344CB8AC3E}">
        <p14:creationId xmlns:p14="http://schemas.microsoft.com/office/powerpoint/2010/main" val="1735532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0507F-F62E-CEDF-6DDF-A101385E49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08535C-3C0E-3997-481C-C801EA169C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32105E-1B07-5A22-173C-DCE69484EE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27FC5C-A269-1D6D-178A-16C275613D11}"/>
              </a:ext>
            </a:extLst>
          </p:cNvPr>
          <p:cNvSpPr>
            <a:spLocks noGrp="1"/>
          </p:cNvSpPr>
          <p:nvPr>
            <p:ph type="dt" sz="half" idx="10"/>
          </p:nvPr>
        </p:nvSpPr>
        <p:spPr/>
        <p:txBody>
          <a:bodyPr/>
          <a:lstStyle/>
          <a:p>
            <a:fld id="{442C382B-3ED3-4A1E-A52A-A2DF6EF7F47C}" type="datetime2">
              <a:rPr lang="en-US" smtClean="0"/>
              <a:t>Friday, March 14, 2025</a:t>
            </a:fld>
            <a:endParaRPr lang="en-US" dirty="0"/>
          </a:p>
        </p:txBody>
      </p:sp>
      <p:sp>
        <p:nvSpPr>
          <p:cNvPr id="6" name="Footer Placeholder 5">
            <a:extLst>
              <a:ext uri="{FF2B5EF4-FFF2-40B4-BE49-F238E27FC236}">
                <a16:creationId xmlns:a16="http://schemas.microsoft.com/office/drawing/2014/main" id="{CC09988B-A854-4C5B-76A8-C0CB7BF612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7DF367-6ECB-0256-07A7-8ED47D2746F4}"/>
              </a:ext>
            </a:extLst>
          </p:cNvPr>
          <p:cNvSpPr>
            <a:spLocks noGrp="1"/>
          </p:cNvSpPr>
          <p:nvPr>
            <p:ph type="sldNum" sz="quarter" idx="12"/>
          </p:nvPr>
        </p:nvSpPr>
        <p:spPr/>
        <p:txBody>
          <a:bodyPr/>
          <a:lstStyle/>
          <a:p>
            <a:fld id="{9B6A215D-CD7F-4566-A1F8-B20A9C95039B}" type="slidenum">
              <a:rPr lang="en-US" smtClean="0"/>
              <a:t>‹#›</a:t>
            </a:fld>
            <a:endParaRPr lang="en-US" dirty="0"/>
          </a:p>
        </p:txBody>
      </p:sp>
    </p:spTree>
    <p:extLst>
      <p:ext uri="{BB962C8B-B14F-4D97-AF65-F5344CB8AC3E}">
        <p14:creationId xmlns:p14="http://schemas.microsoft.com/office/powerpoint/2010/main" val="4030757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F32C2-FAA5-913F-144A-A843931E1E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687499C-755F-720F-06C7-89E533C63F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8D92A58-A10C-BBCB-9943-993FB5611D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DF3C4A-D694-059F-D1B8-A0F65C4AB132}"/>
              </a:ext>
            </a:extLst>
          </p:cNvPr>
          <p:cNvSpPr>
            <a:spLocks noGrp="1"/>
          </p:cNvSpPr>
          <p:nvPr>
            <p:ph type="dt" sz="half" idx="10"/>
          </p:nvPr>
        </p:nvSpPr>
        <p:spPr/>
        <p:txBody>
          <a:bodyPr/>
          <a:lstStyle/>
          <a:p>
            <a:fld id="{6966CA71-1370-4206-BD36-113030455960}" type="datetime2">
              <a:rPr lang="en-US" smtClean="0"/>
              <a:t>Friday, March 14, 2025</a:t>
            </a:fld>
            <a:endParaRPr lang="en-US" dirty="0"/>
          </a:p>
        </p:txBody>
      </p:sp>
      <p:sp>
        <p:nvSpPr>
          <p:cNvPr id="6" name="Footer Placeholder 5">
            <a:extLst>
              <a:ext uri="{FF2B5EF4-FFF2-40B4-BE49-F238E27FC236}">
                <a16:creationId xmlns:a16="http://schemas.microsoft.com/office/drawing/2014/main" id="{EC757744-70D0-6161-25C5-12A74839CC8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2BB430C-F299-5D3E-CA54-94D8BB72E597}"/>
              </a:ext>
            </a:extLst>
          </p:cNvPr>
          <p:cNvSpPr>
            <a:spLocks noGrp="1"/>
          </p:cNvSpPr>
          <p:nvPr>
            <p:ph type="sldNum" sz="quarter" idx="12"/>
          </p:nvPr>
        </p:nvSpPr>
        <p:spPr/>
        <p:txBody>
          <a:bodyPr/>
          <a:lstStyle/>
          <a:p>
            <a:fld id="{9B6A215D-CD7F-4566-A1F8-B20A9C95039B}" type="slidenum">
              <a:rPr lang="en-US" smtClean="0"/>
              <a:t>‹#›</a:t>
            </a:fld>
            <a:endParaRPr lang="en-US" dirty="0"/>
          </a:p>
        </p:txBody>
      </p:sp>
    </p:spTree>
    <p:extLst>
      <p:ext uri="{BB962C8B-B14F-4D97-AF65-F5344CB8AC3E}">
        <p14:creationId xmlns:p14="http://schemas.microsoft.com/office/powerpoint/2010/main" val="2388382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DD92CD-75BF-9F5A-8D19-880450A648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BCA719-E2FC-BFB5-4A73-C51AF47AD3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8FC0AC-54D0-F11A-A662-F905614422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C2D741-CFA2-44C1-9576-0ABEE6B089B1}" type="datetime2">
              <a:rPr lang="en-US" smtClean="0"/>
              <a:t>Friday, March 14, 2025</a:t>
            </a:fld>
            <a:endParaRPr lang="en-US" dirty="0"/>
          </a:p>
        </p:txBody>
      </p:sp>
      <p:sp>
        <p:nvSpPr>
          <p:cNvPr id="5" name="Footer Placeholder 4">
            <a:extLst>
              <a:ext uri="{FF2B5EF4-FFF2-40B4-BE49-F238E27FC236}">
                <a16:creationId xmlns:a16="http://schemas.microsoft.com/office/drawing/2014/main" id="{DFF301CD-9365-4567-5DCD-E1CC6A9F7D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5A25ED0-1E27-01A9-8621-66BD41E248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A215D-CD7F-4566-A1F8-B20A9C95039B}" type="slidenum">
              <a:rPr lang="en-US" smtClean="0"/>
              <a:t>‹#›</a:t>
            </a:fld>
            <a:endParaRPr lang="en-US" dirty="0"/>
          </a:p>
        </p:txBody>
      </p:sp>
    </p:spTree>
    <p:extLst>
      <p:ext uri="{BB962C8B-B14F-4D97-AF65-F5344CB8AC3E}">
        <p14:creationId xmlns:p14="http://schemas.microsoft.com/office/powerpoint/2010/main" val="3663628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DF04A37-C93E-214E-EB5D-92C60DFB54FB}"/>
              </a:ext>
            </a:extLst>
          </p:cNvPr>
          <p:cNvSpPr/>
          <p:nvPr/>
        </p:nvSpPr>
        <p:spPr>
          <a:xfrm>
            <a:off x="1875453" y="1626932"/>
            <a:ext cx="8232267" cy="1343608"/>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5" name="TextBox 4">
            <a:extLst>
              <a:ext uri="{FF2B5EF4-FFF2-40B4-BE49-F238E27FC236}">
                <a16:creationId xmlns:a16="http://schemas.microsoft.com/office/drawing/2014/main" id="{3DBAF483-40F6-29D9-2335-CF9441FC80A7}"/>
              </a:ext>
            </a:extLst>
          </p:cNvPr>
          <p:cNvSpPr txBox="1"/>
          <p:nvPr/>
        </p:nvSpPr>
        <p:spPr>
          <a:xfrm flipH="1">
            <a:off x="2121883" y="2037126"/>
            <a:ext cx="7739406" cy="523220"/>
          </a:xfrm>
          <a:prstGeom prst="rect">
            <a:avLst/>
          </a:prstGeom>
          <a:noFill/>
        </p:spPr>
        <p:txBody>
          <a:bodyPr wrap="square" rtlCol="0">
            <a:spAutoFit/>
          </a:bodyPr>
          <a:lstStyle/>
          <a:p>
            <a:pPr algn="ctr"/>
            <a:r>
              <a:rPr lang="en-US" sz="2800" dirty="0"/>
              <a:t>Flight Data Delay Analysis</a:t>
            </a:r>
          </a:p>
        </p:txBody>
      </p:sp>
      <p:sp>
        <p:nvSpPr>
          <p:cNvPr id="6" name="CustomShape 1">
            <a:extLst>
              <a:ext uri="{FF2B5EF4-FFF2-40B4-BE49-F238E27FC236}">
                <a16:creationId xmlns:a16="http://schemas.microsoft.com/office/drawing/2014/main" id="{F9609A55-B8C8-76DD-D8C4-9AFC5755FFAF}"/>
              </a:ext>
            </a:extLst>
          </p:cNvPr>
          <p:cNvSpPr/>
          <p:nvPr/>
        </p:nvSpPr>
        <p:spPr>
          <a:xfrm>
            <a:off x="-206640" y="3964199"/>
            <a:ext cx="12191760" cy="79876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dirty="0">
                <a:solidFill>
                  <a:srgbClr val="000000"/>
                </a:solidFill>
                <a:latin typeface="Times New Roman"/>
              </a:rPr>
              <a:t>By</a:t>
            </a:r>
            <a:endParaRPr lang="en-US" sz="2000" b="0" strike="noStrike" spc="-1" dirty="0">
              <a:latin typeface="Arial"/>
            </a:endParaRPr>
          </a:p>
          <a:p>
            <a:pPr algn="ctr">
              <a:lnSpc>
                <a:spcPct val="100000"/>
              </a:lnSpc>
            </a:pPr>
            <a:r>
              <a:rPr lang="en-US" sz="2600" b="0" strike="noStrike" spc="-1" dirty="0">
                <a:solidFill>
                  <a:srgbClr val="000000"/>
                </a:solidFill>
                <a:latin typeface="Times New Roman"/>
              </a:rPr>
              <a:t>Shayari Bhattacharjee</a:t>
            </a:r>
            <a:endParaRPr lang="en-US" sz="2600" b="0" strike="noStrike" spc="-1" dirty="0">
              <a:latin typeface="Arial"/>
            </a:endParaRPr>
          </a:p>
        </p:txBody>
      </p:sp>
    </p:spTree>
    <p:extLst>
      <p:ext uri="{BB962C8B-B14F-4D97-AF65-F5344CB8AC3E}">
        <p14:creationId xmlns:p14="http://schemas.microsoft.com/office/powerpoint/2010/main" val="8994290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183859" y="53662"/>
            <a:ext cx="10515600" cy="626873"/>
          </a:xfrm>
        </p:spPr>
        <p:txBody>
          <a:bodyPr>
            <a:normAutofit/>
          </a:bodyPr>
          <a:lstStyle/>
          <a:p>
            <a:r>
              <a:rPr lang="en-US" sz="2800" dirty="0"/>
              <a:t>Insights from Categorial Features</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10</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7" name="Rectangle 2">
            <a:extLst>
              <a:ext uri="{FF2B5EF4-FFF2-40B4-BE49-F238E27FC236}">
                <a16:creationId xmlns:a16="http://schemas.microsoft.com/office/drawing/2014/main" id="{062066F2-47FA-F4C4-8550-8599EF3086AD}"/>
              </a:ext>
            </a:extLst>
          </p:cNvPr>
          <p:cNvSpPr>
            <a:spLocks noChangeArrowheads="1"/>
          </p:cNvSpPr>
          <p:nvPr/>
        </p:nvSpPr>
        <p:spPr bwMode="auto">
          <a:xfrm>
            <a:off x="547077" y="2583897"/>
            <a:ext cx="4996182" cy="8617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r>
              <a:rPr lang="en-US" sz="1400" b="0" dirty="0">
                <a:effectLst/>
              </a:rPr>
              <a:t>We observe four categorical columns. </a:t>
            </a:r>
            <a:r>
              <a:rPr lang="en-US" sz="1400" dirty="0"/>
              <a:t>Airport and Airport_name features has 30 values and Carrier and Carrier_name 28, and 32 values respectively has which doesn’t look right.</a:t>
            </a:r>
          </a:p>
          <a:p>
            <a:endParaRPr lang="en-US" sz="1400" b="0" dirty="0">
              <a:effectLst/>
            </a:endParaRPr>
          </a:p>
        </p:txBody>
      </p:sp>
      <p:pic>
        <p:nvPicPr>
          <p:cNvPr id="9" name="Picture 8">
            <a:extLst>
              <a:ext uri="{FF2B5EF4-FFF2-40B4-BE49-F238E27FC236}">
                <a16:creationId xmlns:a16="http://schemas.microsoft.com/office/drawing/2014/main" id="{4DF36142-350B-2A6C-DA0C-368A08DD8D35}"/>
              </a:ext>
            </a:extLst>
          </p:cNvPr>
          <p:cNvPicPr>
            <a:picLocks noChangeAspect="1"/>
          </p:cNvPicPr>
          <p:nvPr/>
        </p:nvPicPr>
        <p:blipFill>
          <a:blip r:embed="rId2"/>
          <a:stretch>
            <a:fillRect/>
          </a:stretch>
        </p:blipFill>
        <p:spPr>
          <a:xfrm>
            <a:off x="6163367" y="1847809"/>
            <a:ext cx="5820587" cy="2333951"/>
          </a:xfrm>
          <a:prstGeom prst="rect">
            <a:avLst/>
          </a:prstGeom>
        </p:spPr>
      </p:pic>
    </p:spTree>
    <p:extLst>
      <p:ext uri="{BB962C8B-B14F-4D97-AF65-F5344CB8AC3E}">
        <p14:creationId xmlns:p14="http://schemas.microsoft.com/office/powerpoint/2010/main" val="1616718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183859" y="53662"/>
            <a:ext cx="10515600" cy="626873"/>
          </a:xfrm>
        </p:spPr>
        <p:txBody>
          <a:bodyPr>
            <a:normAutofit/>
          </a:bodyPr>
          <a:lstStyle/>
          <a:p>
            <a:r>
              <a:rPr lang="en-US" sz="2800" dirty="0"/>
              <a:t>Insights from Categorial Features</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11</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7" name="Rectangle 2">
            <a:extLst>
              <a:ext uri="{FF2B5EF4-FFF2-40B4-BE49-F238E27FC236}">
                <a16:creationId xmlns:a16="http://schemas.microsoft.com/office/drawing/2014/main" id="{062066F2-47FA-F4C4-8550-8599EF3086AD}"/>
              </a:ext>
            </a:extLst>
          </p:cNvPr>
          <p:cNvSpPr>
            <a:spLocks noChangeArrowheads="1"/>
          </p:cNvSpPr>
          <p:nvPr/>
        </p:nvSpPr>
        <p:spPr bwMode="auto">
          <a:xfrm>
            <a:off x="547077" y="2476175"/>
            <a:ext cx="4996182" cy="10772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r>
              <a:rPr lang="en-US" sz="1400" b="0" dirty="0">
                <a:effectLst/>
              </a:rPr>
              <a:t>We observe four categorical columns. </a:t>
            </a:r>
            <a:r>
              <a:rPr lang="en-US" sz="1400" dirty="0"/>
              <a:t>Airport and Airport_name features has 30 values and Carrier and Carrier_name 28 and 32 values respectively has which doesn’t look right.</a:t>
            </a:r>
          </a:p>
          <a:p>
            <a:endParaRPr lang="en-US" sz="1400" b="0" dirty="0">
              <a:effectLst/>
            </a:endParaRPr>
          </a:p>
          <a:p>
            <a:r>
              <a:rPr lang="en-US" sz="1400" b="1" dirty="0"/>
              <a:t>Let’s fix this!</a:t>
            </a:r>
            <a:endParaRPr lang="en-US" sz="1400" b="1" dirty="0">
              <a:effectLst/>
            </a:endParaRPr>
          </a:p>
        </p:txBody>
      </p:sp>
      <p:pic>
        <p:nvPicPr>
          <p:cNvPr id="9" name="Picture 8">
            <a:extLst>
              <a:ext uri="{FF2B5EF4-FFF2-40B4-BE49-F238E27FC236}">
                <a16:creationId xmlns:a16="http://schemas.microsoft.com/office/drawing/2014/main" id="{4DF36142-350B-2A6C-DA0C-368A08DD8D35}"/>
              </a:ext>
            </a:extLst>
          </p:cNvPr>
          <p:cNvPicPr>
            <a:picLocks noChangeAspect="1"/>
          </p:cNvPicPr>
          <p:nvPr/>
        </p:nvPicPr>
        <p:blipFill>
          <a:blip r:embed="rId2"/>
          <a:stretch>
            <a:fillRect/>
          </a:stretch>
        </p:blipFill>
        <p:spPr>
          <a:xfrm>
            <a:off x="6163367" y="1847809"/>
            <a:ext cx="5820587" cy="2333951"/>
          </a:xfrm>
          <a:prstGeom prst="rect">
            <a:avLst/>
          </a:prstGeom>
        </p:spPr>
      </p:pic>
      <p:sp>
        <p:nvSpPr>
          <p:cNvPr id="10" name="Rectangle 9">
            <a:extLst>
              <a:ext uri="{FF2B5EF4-FFF2-40B4-BE49-F238E27FC236}">
                <a16:creationId xmlns:a16="http://schemas.microsoft.com/office/drawing/2014/main" id="{03A4FD2B-32CB-8F08-D797-D80FDE9E44CF}"/>
              </a:ext>
            </a:extLst>
          </p:cNvPr>
          <p:cNvSpPr/>
          <p:nvPr/>
        </p:nvSpPr>
        <p:spPr>
          <a:xfrm>
            <a:off x="6163368" y="3141785"/>
            <a:ext cx="2509756" cy="28721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54798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183859" y="53662"/>
            <a:ext cx="10515600" cy="626873"/>
          </a:xfrm>
        </p:spPr>
        <p:txBody>
          <a:bodyPr>
            <a:normAutofit/>
          </a:bodyPr>
          <a:lstStyle/>
          <a:p>
            <a:r>
              <a:rPr lang="en-US" sz="2800" dirty="0"/>
              <a:t>Insights from Categorial Features</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12</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7" name="Rectangle 2">
            <a:extLst>
              <a:ext uri="{FF2B5EF4-FFF2-40B4-BE49-F238E27FC236}">
                <a16:creationId xmlns:a16="http://schemas.microsoft.com/office/drawing/2014/main" id="{062066F2-47FA-F4C4-8550-8599EF3086AD}"/>
              </a:ext>
            </a:extLst>
          </p:cNvPr>
          <p:cNvSpPr>
            <a:spLocks noChangeArrowheads="1"/>
          </p:cNvSpPr>
          <p:nvPr/>
        </p:nvSpPr>
        <p:spPr bwMode="auto">
          <a:xfrm>
            <a:off x="547077" y="1216481"/>
            <a:ext cx="4996182" cy="48628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28600" indent="-228600" algn="just">
              <a:buAutoNum type="arabicPeriod"/>
            </a:pPr>
            <a:r>
              <a:rPr lang="en-US" sz="1200" b="0" dirty="0">
                <a:effectLst/>
              </a:rPr>
              <a:t>We observe the following (</a:t>
            </a:r>
            <a:r>
              <a:rPr lang="en-US" sz="1200" b="0" dirty="0">
                <a:solidFill>
                  <a:srgbClr val="FF0000"/>
                </a:solidFill>
                <a:effectLst/>
              </a:rPr>
              <a:t>Highlighted by red</a:t>
            </a:r>
            <a:r>
              <a:rPr lang="en-US" sz="1200" b="0" dirty="0">
                <a:effectLst/>
              </a:rPr>
              <a:t>):</a:t>
            </a:r>
          </a:p>
          <a:p>
            <a:pPr marL="685800" lvl="1" indent="-228600" algn="just">
              <a:buAutoNum type="alphaLcPeriod"/>
            </a:pPr>
            <a:r>
              <a:rPr lang="en-US" sz="1200" b="0" dirty="0">
                <a:effectLst/>
              </a:rPr>
              <a:t>carrier `9E` belongs Pinnacle Airlines Inc. but was rebranded as Endeavor Air Inc. </a:t>
            </a:r>
          </a:p>
          <a:p>
            <a:pPr marL="685800" lvl="1" indent="-228600" algn="just">
              <a:buAutoNum type="alphaLcPeriod"/>
            </a:pPr>
            <a:r>
              <a:rPr lang="en-US" sz="1200" b="0" dirty="0">
                <a:effectLst/>
              </a:rPr>
              <a:t>MQ` was American Eagle Airlines Inc., which later rebranded as Envoy Air.</a:t>
            </a:r>
          </a:p>
          <a:p>
            <a:pPr marL="685800" lvl="1" indent="-228600" algn="just">
              <a:buAutoNum type="alphaLcPeriod"/>
            </a:pPr>
            <a:r>
              <a:rPr lang="en-US" sz="1200" dirty="0"/>
              <a:t>`</a:t>
            </a:r>
            <a:r>
              <a:rPr lang="en-US" sz="1200" b="0" dirty="0">
                <a:effectLst/>
              </a:rPr>
              <a:t>EV` represents both Atlantic Southeast Airlines and ExpressJet Airlines, which were merged but continued using the same carrier code.</a:t>
            </a:r>
          </a:p>
          <a:p>
            <a:pPr marL="685800" lvl="1" indent="-228600" algn="just">
              <a:buAutoNum type="alphaLcPeriod"/>
            </a:pPr>
            <a:r>
              <a:rPr lang="en-US" sz="1200" b="0" dirty="0">
                <a:effectLst/>
              </a:rPr>
              <a:t>`DH` was initially Atlantic Coast Airlines, which rebranded as Independence Air before ceasing operations.</a:t>
            </a:r>
          </a:p>
          <a:p>
            <a:pPr marL="685800" lvl="1" indent="-228600" algn="just">
              <a:buAutoNum type="alphaLcPeriod"/>
            </a:pPr>
            <a:r>
              <a:rPr lang="en-US" sz="1200" b="0" dirty="0">
                <a:effectLst/>
              </a:rPr>
              <a:t>`OH` represents both Comair Inc. and PSA Airlines Inc., as PSA Airlines may have taken over operations from Comair.</a:t>
            </a:r>
          </a:p>
          <a:p>
            <a:pPr lvl="1" algn="just"/>
            <a:endParaRPr lang="en-US" sz="1200" dirty="0"/>
          </a:p>
          <a:p>
            <a:pPr lvl="1" algn="just"/>
            <a:r>
              <a:rPr lang="en-US" sz="1200" b="0" dirty="0">
                <a:effectLst/>
              </a:rPr>
              <a:t>We aim to standardise the naming to avoid redundancy of data and create a standardisation function through which we update the update the `carrier_name` based on the last update.</a:t>
            </a:r>
          </a:p>
          <a:p>
            <a:pPr lvl="1" algn="just"/>
            <a:endParaRPr lang="en-US" sz="1200" b="0" dirty="0">
              <a:effectLst/>
            </a:endParaRPr>
          </a:p>
          <a:p>
            <a:pPr marL="228600" indent="-228600" algn="just">
              <a:buAutoNum type="arabicPeriod"/>
            </a:pPr>
            <a:endParaRPr lang="en-US" sz="1200" b="0" dirty="0">
              <a:effectLst/>
            </a:endParaRPr>
          </a:p>
          <a:p>
            <a:pPr marL="228600" indent="-228600" algn="just">
              <a:buAutoNum type="arabicPeriod"/>
            </a:pPr>
            <a:endParaRPr lang="en-US" sz="1200" dirty="0"/>
          </a:p>
          <a:p>
            <a:pPr marL="228600" indent="-228600" algn="just">
              <a:buFontTx/>
              <a:buAutoNum type="arabicPeriod"/>
            </a:pPr>
            <a:r>
              <a:rPr lang="en-US" sz="1200" b="0" dirty="0">
                <a:effectLst/>
              </a:rPr>
              <a:t>We also notice that ExpressJet Airlines Inc. has two carrier code "XE" and "RU“(</a:t>
            </a:r>
            <a:r>
              <a:rPr lang="en-US" sz="1200" b="0" dirty="0">
                <a:solidFill>
                  <a:srgbClr val="4472C4"/>
                </a:solidFill>
                <a:effectLst/>
              </a:rPr>
              <a:t>Highlighted By Blue</a:t>
            </a:r>
            <a:r>
              <a:rPr lang="en-US" sz="1200" b="0" dirty="0">
                <a:effectLst/>
              </a:rPr>
              <a:t>). ExpressJet historically had two carrier codes because it operated under different identities at various points in its history. To avoid confusion, we rename the carrier_name to include code to avoid loss of data.</a:t>
            </a:r>
          </a:p>
          <a:p>
            <a:pPr algn="just"/>
            <a:br>
              <a:rPr lang="en-US" sz="1400" b="0" dirty="0">
                <a:solidFill>
                  <a:srgbClr val="D4D4D4"/>
                </a:solidFill>
                <a:effectLst/>
                <a:latin typeface="Consolas" panose="020B0609020204030204" pitchFamily="49" charset="0"/>
              </a:rPr>
            </a:br>
            <a:endParaRPr lang="en-US" sz="1400" b="0" dirty="0">
              <a:solidFill>
                <a:srgbClr val="D4D4D4"/>
              </a:solidFill>
              <a:effectLst/>
              <a:latin typeface="Consolas" panose="020B0609020204030204" pitchFamily="49" charset="0"/>
            </a:endParaRPr>
          </a:p>
        </p:txBody>
      </p:sp>
      <p:pic>
        <p:nvPicPr>
          <p:cNvPr id="8" name="Picture 7">
            <a:extLst>
              <a:ext uri="{FF2B5EF4-FFF2-40B4-BE49-F238E27FC236}">
                <a16:creationId xmlns:a16="http://schemas.microsoft.com/office/drawing/2014/main" id="{B18103A3-F5C1-AC37-D225-054C10C8EEFB}"/>
              </a:ext>
            </a:extLst>
          </p:cNvPr>
          <p:cNvPicPr>
            <a:picLocks noChangeAspect="1"/>
          </p:cNvPicPr>
          <p:nvPr/>
        </p:nvPicPr>
        <p:blipFill>
          <a:blip r:embed="rId2"/>
          <a:stretch>
            <a:fillRect/>
          </a:stretch>
        </p:blipFill>
        <p:spPr>
          <a:xfrm>
            <a:off x="6509177" y="203797"/>
            <a:ext cx="5167205" cy="4774603"/>
          </a:xfrm>
          <a:prstGeom prst="rect">
            <a:avLst/>
          </a:prstGeom>
        </p:spPr>
      </p:pic>
      <p:sp>
        <p:nvSpPr>
          <p:cNvPr id="11" name="Rectangle 10">
            <a:extLst>
              <a:ext uri="{FF2B5EF4-FFF2-40B4-BE49-F238E27FC236}">
                <a16:creationId xmlns:a16="http://schemas.microsoft.com/office/drawing/2014/main" id="{258A6B99-099E-80BD-2F19-87FD67369103}"/>
              </a:ext>
            </a:extLst>
          </p:cNvPr>
          <p:cNvSpPr/>
          <p:nvPr/>
        </p:nvSpPr>
        <p:spPr>
          <a:xfrm>
            <a:off x="6780974" y="1729617"/>
            <a:ext cx="2839955" cy="17815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AFDDC43-AA49-5072-5FFC-6CE4AAD3DB41}"/>
              </a:ext>
            </a:extLst>
          </p:cNvPr>
          <p:cNvSpPr/>
          <p:nvPr/>
        </p:nvSpPr>
        <p:spPr>
          <a:xfrm>
            <a:off x="6780977" y="3290290"/>
            <a:ext cx="2839955" cy="17815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EAC936-938A-D3CC-F0CF-D1F56F328F23}"/>
              </a:ext>
            </a:extLst>
          </p:cNvPr>
          <p:cNvSpPr/>
          <p:nvPr/>
        </p:nvSpPr>
        <p:spPr>
          <a:xfrm>
            <a:off x="6780980" y="2036463"/>
            <a:ext cx="2839955" cy="17815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C1CF97-AEA1-AD3D-4DC9-E56C5FBE2006}"/>
              </a:ext>
            </a:extLst>
          </p:cNvPr>
          <p:cNvSpPr/>
          <p:nvPr/>
        </p:nvSpPr>
        <p:spPr>
          <a:xfrm>
            <a:off x="6780978" y="2878673"/>
            <a:ext cx="2839955" cy="17815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3DF329E-A219-1718-F50A-F10A153FD0B2}"/>
              </a:ext>
            </a:extLst>
          </p:cNvPr>
          <p:cNvSpPr/>
          <p:nvPr/>
        </p:nvSpPr>
        <p:spPr>
          <a:xfrm>
            <a:off x="6780977" y="897354"/>
            <a:ext cx="2839955" cy="17815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E60D2DC-28C5-C6EC-DB20-571D45A3229E}"/>
              </a:ext>
            </a:extLst>
          </p:cNvPr>
          <p:cNvSpPr/>
          <p:nvPr/>
        </p:nvSpPr>
        <p:spPr>
          <a:xfrm>
            <a:off x="6780976" y="3612830"/>
            <a:ext cx="2839955" cy="178153"/>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154D64D-574E-D36D-EF4F-445221095E63}"/>
              </a:ext>
            </a:extLst>
          </p:cNvPr>
          <p:cNvSpPr/>
          <p:nvPr/>
        </p:nvSpPr>
        <p:spPr>
          <a:xfrm>
            <a:off x="6780975" y="4445439"/>
            <a:ext cx="2839955" cy="178153"/>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5B0B81FC-69F1-64EA-A966-63EF2ACCB8DD}"/>
              </a:ext>
            </a:extLst>
          </p:cNvPr>
          <p:cNvPicPr>
            <a:picLocks noChangeAspect="1"/>
          </p:cNvPicPr>
          <p:nvPr/>
        </p:nvPicPr>
        <p:blipFill>
          <a:blip r:embed="rId3"/>
          <a:stretch>
            <a:fillRect/>
          </a:stretch>
        </p:blipFill>
        <p:spPr>
          <a:xfrm>
            <a:off x="6509177" y="5076594"/>
            <a:ext cx="3868722" cy="1652430"/>
          </a:xfrm>
          <a:prstGeom prst="rect">
            <a:avLst/>
          </a:prstGeom>
        </p:spPr>
      </p:pic>
    </p:spTree>
    <p:extLst>
      <p:ext uri="{BB962C8B-B14F-4D97-AF65-F5344CB8AC3E}">
        <p14:creationId xmlns:p14="http://schemas.microsoft.com/office/powerpoint/2010/main" val="3430854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176044" y="165030"/>
            <a:ext cx="10515600" cy="626873"/>
          </a:xfrm>
        </p:spPr>
        <p:txBody>
          <a:bodyPr>
            <a:normAutofit/>
          </a:bodyPr>
          <a:lstStyle/>
          <a:p>
            <a:r>
              <a:rPr lang="en-US" sz="2800" dirty="0"/>
              <a:t>Insights from Categorial Features</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13</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7" name="Rectangle 2">
            <a:extLst>
              <a:ext uri="{FF2B5EF4-FFF2-40B4-BE49-F238E27FC236}">
                <a16:creationId xmlns:a16="http://schemas.microsoft.com/office/drawing/2014/main" id="{062066F2-47FA-F4C4-8550-8599EF3086AD}"/>
              </a:ext>
            </a:extLst>
          </p:cNvPr>
          <p:cNvSpPr>
            <a:spLocks noChangeArrowheads="1"/>
          </p:cNvSpPr>
          <p:nvPr/>
        </p:nvSpPr>
        <p:spPr bwMode="auto">
          <a:xfrm>
            <a:off x="547077" y="3432472"/>
            <a:ext cx="4996182"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just"/>
            <a:br>
              <a:rPr lang="en-US" sz="1400" b="0" dirty="0">
                <a:solidFill>
                  <a:srgbClr val="D4D4D4"/>
                </a:solidFill>
                <a:effectLst/>
                <a:latin typeface="Consolas" panose="020B0609020204030204" pitchFamily="49" charset="0"/>
              </a:rPr>
            </a:br>
            <a:endParaRPr lang="en-US" sz="1400" b="0" dirty="0">
              <a:solidFill>
                <a:srgbClr val="D4D4D4"/>
              </a:solidFill>
              <a:effectLst/>
              <a:latin typeface="Consolas" panose="020B0609020204030204" pitchFamily="49" charset="0"/>
            </a:endParaRPr>
          </a:p>
        </p:txBody>
      </p:sp>
      <p:pic>
        <p:nvPicPr>
          <p:cNvPr id="9" name="Picture 8">
            <a:extLst>
              <a:ext uri="{FF2B5EF4-FFF2-40B4-BE49-F238E27FC236}">
                <a16:creationId xmlns:a16="http://schemas.microsoft.com/office/drawing/2014/main" id="{0278C6CD-7B67-66F2-7D19-11937051D59D}"/>
              </a:ext>
            </a:extLst>
          </p:cNvPr>
          <p:cNvPicPr>
            <a:picLocks noChangeAspect="1"/>
          </p:cNvPicPr>
          <p:nvPr/>
        </p:nvPicPr>
        <p:blipFill>
          <a:blip r:embed="rId2"/>
          <a:stretch>
            <a:fillRect/>
          </a:stretch>
        </p:blipFill>
        <p:spPr>
          <a:xfrm>
            <a:off x="5250138" y="1148862"/>
            <a:ext cx="6466681" cy="3357806"/>
          </a:xfrm>
          <a:prstGeom prst="rect">
            <a:avLst/>
          </a:prstGeom>
        </p:spPr>
      </p:pic>
      <p:sp>
        <p:nvSpPr>
          <p:cNvPr id="12" name="TextBox 11">
            <a:extLst>
              <a:ext uri="{FF2B5EF4-FFF2-40B4-BE49-F238E27FC236}">
                <a16:creationId xmlns:a16="http://schemas.microsoft.com/office/drawing/2014/main" id="{4CA33D50-CBB6-BD4A-C909-19DC8FE707AB}"/>
              </a:ext>
            </a:extLst>
          </p:cNvPr>
          <p:cNvSpPr txBox="1"/>
          <p:nvPr/>
        </p:nvSpPr>
        <p:spPr>
          <a:xfrm>
            <a:off x="475181" y="1409844"/>
            <a:ext cx="4323466" cy="2123658"/>
          </a:xfrm>
          <a:prstGeom prst="rect">
            <a:avLst/>
          </a:prstGeom>
          <a:noFill/>
        </p:spPr>
        <p:txBody>
          <a:bodyPr wrap="square">
            <a:spAutoFit/>
          </a:bodyPr>
          <a:lstStyle/>
          <a:p>
            <a:pPr algn="just"/>
            <a:r>
              <a:rPr lang="en-US" sz="1200" b="1" dirty="0">
                <a:effectLst/>
              </a:rPr>
              <a:t>Flight Count By Carrier</a:t>
            </a:r>
            <a:r>
              <a:rPr lang="en-US" sz="1200" b="0" dirty="0">
                <a:effectLst/>
              </a:rPr>
              <a:t>: Also represents the busiest airlines in the US aviation. Some carriers have significantly more flights than others such as 9E,DH,NW and OO. Smaller airlines have significantly fewer flights, possibly indicating they are regional or low-cost carriers.</a:t>
            </a:r>
          </a:p>
          <a:p>
            <a:pPr algn="just"/>
            <a:endParaRPr lang="en-US" sz="1200" dirty="0"/>
          </a:p>
          <a:p>
            <a:pPr algn="just"/>
            <a:r>
              <a:rPr lang="en-US" sz="1200" b="1" dirty="0">
                <a:effectLst/>
              </a:rPr>
              <a:t>Flight Count By Airport</a:t>
            </a:r>
            <a:r>
              <a:rPr lang="en-US" sz="1200" b="0" dirty="0">
                <a:effectLst/>
              </a:rPr>
              <a:t>: Also represents the busiest airlines in the US aviation. Some airports handle more flights than others, which suggests they are major hubs in the air traffic network such as ATL, FDW,DTW. The spread of flight counts across different airports indicates the variability in air traffic density.</a:t>
            </a:r>
          </a:p>
        </p:txBody>
      </p:sp>
    </p:spTree>
    <p:extLst>
      <p:ext uri="{BB962C8B-B14F-4D97-AF65-F5344CB8AC3E}">
        <p14:creationId xmlns:p14="http://schemas.microsoft.com/office/powerpoint/2010/main" val="4250562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183859" y="53662"/>
            <a:ext cx="10515600" cy="626873"/>
          </a:xfrm>
        </p:spPr>
        <p:txBody>
          <a:bodyPr>
            <a:normAutofit/>
          </a:bodyPr>
          <a:lstStyle/>
          <a:p>
            <a:r>
              <a:rPr lang="en-US" sz="2800" dirty="0"/>
              <a:t>Let’s divide the features</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14</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7" name="Rectangle 2">
            <a:extLst>
              <a:ext uri="{FF2B5EF4-FFF2-40B4-BE49-F238E27FC236}">
                <a16:creationId xmlns:a16="http://schemas.microsoft.com/office/drawing/2014/main" id="{062066F2-47FA-F4C4-8550-8599EF3086AD}"/>
              </a:ext>
            </a:extLst>
          </p:cNvPr>
          <p:cNvSpPr>
            <a:spLocks noChangeArrowheads="1"/>
          </p:cNvSpPr>
          <p:nvPr/>
        </p:nvSpPr>
        <p:spPr bwMode="auto">
          <a:xfrm>
            <a:off x="744632" y="1070111"/>
            <a:ext cx="11282834" cy="47397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dirty="0">
                <a:latin typeface="Arial Unicode MS"/>
              </a:rPr>
              <a:t>Year(int64)</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dirty="0">
                <a:latin typeface="Arial Unicode MS"/>
              </a:rPr>
              <a:t>M</a:t>
            </a:r>
            <a:r>
              <a:rPr kumimoji="0" lang="en-US" altLang="en-US" sz="1400" b="0" i="0" u="none" strike="noStrike" cap="none" normalizeH="0" baseline="0" dirty="0">
                <a:ln>
                  <a:noFill/>
                </a:ln>
                <a:solidFill>
                  <a:schemeClr val="tx1"/>
                </a:solidFill>
                <a:effectLst/>
                <a:latin typeface="Arial Unicode MS"/>
              </a:rPr>
              <a:t>onth(int64)</a:t>
            </a:r>
            <a:endParaRPr lang="en-US" altLang="en-US" sz="1400" dirty="0">
              <a:latin typeface="Arial Unicode MS"/>
            </a:endParaRPr>
          </a:p>
          <a:p>
            <a:pPr marL="285750" marR="0" lvl="0" indent="-285750" algn="just" defTabSz="914400" rtl="0" eaLnBrk="0" fontAlgn="base" latinLnBrk="0" hangingPunct="0">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Arial Unicode MS"/>
              </a:rPr>
              <a:t>Carrier(object)</a:t>
            </a:r>
            <a:endParaRPr lang="en-US" altLang="en-US" sz="1400" dirty="0">
              <a:latin typeface="Arial Unicode MS"/>
            </a:endParaRP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dirty="0">
                <a:latin typeface="Arial Unicode MS"/>
              </a:rPr>
              <a:t>C</a:t>
            </a:r>
            <a:r>
              <a:rPr kumimoji="0" lang="en-US" altLang="en-US" sz="1400" b="0" i="0" u="none" strike="noStrike" cap="none" normalizeH="0" baseline="0" dirty="0">
                <a:ln>
                  <a:noFill/>
                </a:ln>
                <a:solidFill>
                  <a:schemeClr val="tx1"/>
                </a:solidFill>
                <a:effectLst/>
                <a:latin typeface="Arial Unicode MS"/>
              </a:rPr>
              <a:t>arrier_name</a:t>
            </a:r>
            <a:r>
              <a:rPr lang="en-US" altLang="en-US" sz="1400" dirty="0">
                <a:latin typeface="Arial Unicode MS"/>
              </a:rPr>
              <a:t>(</a:t>
            </a:r>
            <a:r>
              <a:rPr kumimoji="0" lang="en-US" altLang="en-US" sz="1400" b="0" i="0" u="none" strike="noStrike" cap="none" normalizeH="0" baseline="0" dirty="0">
                <a:ln>
                  <a:noFill/>
                </a:ln>
                <a:solidFill>
                  <a:schemeClr val="tx1"/>
                </a:solidFill>
                <a:effectLst/>
                <a:latin typeface="Arial Unicode MS"/>
              </a:rPr>
              <a:t>object) </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dirty="0">
                <a:latin typeface="Arial Unicode MS"/>
              </a:rPr>
              <a:t>A</a:t>
            </a:r>
            <a:r>
              <a:rPr kumimoji="0" lang="en-US" altLang="en-US" sz="1400" b="0" i="0" u="none" strike="noStrike" cap="none" normalizeH="0" baseline="0" dirty="0">
                <a:ln>
                  <a:noFill/>
                </a:ln>
                <a:solidFill>
                  <a:schemeClr val="tx1"/>
                </a:solidFill>
                <a:effectLst/>
                <a:latin typeface="Arial Unicode MS"/>
              </a:rPr>
              <a:t>irport(object) </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dirty="0">
                <a:latin typeface="Arial Unicode MS"/>
              </a:rPr>
              <a:t>A</a:t>
            </a:r>
            <a:r>
              <a:rPr kumimoji="0" lang="en-US" altLang="en-US" sz="1400" b="0" i="0" u="none" strike="noStrike" cap="none" normalizeH="0" baseline="0" dirty="0">
                <a:ln>
                  <a:noFill/>
                </a:ln>
                <a:solidFill>
                  <a:schemeClr val="tx1"/>
                </a:solidFill>
                <a:effectLst/>
                <a:latin typeface="Arial Unicode MS"/>
              </a:rPr>
              <a:t>irport_name</a:t>
            </a:r>
            <a:r>
              <a:rPr lang="en-US" altLang="en-US" sz="1400" dirty="0">
                <a:latin typeface="Arial Unicode MS"/>
              </a:rPr>
              <a:t>(</a:t>
            </a:r>
            <a:r>
              <a:rPr kumimoji="0" lang="en-US" altLang="en-US" sz="1400" b="0" i="0" u="none" strike="noStrike" cap="none" normalizeH="0" baseline="0" dirty="0">
                <a:ln>
                  <a:noFill/>
                </a:ln>
                <a:solidFill>
                  <a:schemeClr val="tx1"/>
                </a:solidFill>
                <a:effectLst/>
                <a:latin typeface="Arial Unicode MS"/>
              </a:rPr>
              <a:t>object) </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dirty="0">
                <a:latin typeface="Arial Unicode MS"/>
              </a:rPr>
              <a:t>A</a:t>
            </a:r>
            <a:r>
              <a:rPr kumimoji="0" lang="en-US" altLang="en-US" sz="1400" b="0" i="0" u="none" strike="noStrike" cap="none" normalizeH="0" baseline="0" dirty="0">
                <a:ln>
                  <a:noFill/>
                </a:ln>
                <a:solidFill>
                  <a:schemeClr val="tx1"/>
                </a:solidFill>
                <a:effectLst/>
                <a:latin typeface="Arial Unicode MS"/>
              </a:rPr>
              <a:t>rr_flights</a:t>
            </a:r>
            <a:r>
              <a:rPr lang="en-US" altLang="en-US" sz="1400" dirty="0">
                <a:latin typeface="Arial Unicode MS"/>
              </a:rPr>
              <a:t>(</a:t>
            </a:r>
            <a:r>
              <a:rPr kumimoji="0" lang="en-US" altLang="en-US" sz="1400" b="0" i="0" u="none" strike="noStrike" cap="none" normalizeH="0" baseline="0" dirty="0">
                <a:ln>
                  <a:noFill/>
                </a:ln>
                <a:solidFill>
                  <a:schemeClr val="tx1"/>
                </a:solidFill>
                <a:effectLst/>
                <a:latin typeface="Arial Unicode MS"/>
              </a:rPr>
              <a:t>float64)  </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dirty="0">
                <a:latin typeface="Arial Unicode MS"/>
              </a:rPr>
              <a:t>A</a:t>
            </a:r>
            <a:r>
              <a:rPr kumimoji="0" lang="en-US" altLang="en-US" sz="1400" b="0" i="0" u="none" strike="noStrike" cap="none" normalizeH="0" baseline="0" dirty="0">
                <a:ln>
                  <a:noFill/>
                </a:ln>
                <a:solidFill>
                  <a:schemeClr val="tx1"/>
                </a:solidFill>
                <a:effectLst/>
                <a:latin typeface="Arial Unicode MS"/>
              </a:rPr>
              <a:t>rr_cancelled</a:t>
            </a:r>
            <a:r>
              <a:rPr lang="en-US" altLang="en-US" sz="1400" dirty="0">
                <a:latin typeface="Arial Unicode MS"/>
              </a:rPr>
              <a:t>(</a:t>
            </a:r>
            <a:r>
              <a:rPr kumimoji="0" lang="en-US" altLang="en-US" sz="1400" b="0" i="0" u="none" strike="noStrike" cap="none" normalizeH="0" baseline="0" dirty="0">
                <a:ln>
                  <a:noFill/>
                </a:ln>
                <a:solidFill>
                  <a:schemeClr val="tx1"/>
                </a:solidFill>
                <a:effectLst/>
                <a:latin typeface="Arial Unicode MS"/>
              </a:rPr>
              <a:t>float64)</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dirty="0">
                <a:latin typeface="Arial Unicode MS"/>
              </a:rPr>
              <a:t>A</a:t>
            </a:r>
            <a:r>
              <a:rPr kumimoji="0" lang="en-US" altLang="en-US" sz="1400" b="0" i="0" u="none" strike="noStrike" cap="none" normalizeH="0" baseline="0" dirty="0">
                <a:ln>
                  <a:noFill/>
                </a:ln>
                <a:solidFill>
                  <a:schemeClr val="tx1"/>
                </a:solidFill>
                <a:effectLst/>
                <a:latin typeface="Arial Unicode MS"/>
              </a:rPr>
              <a:t>rr_diverted</a:t>
            </a:r>
            <a:r>
              <a:rPr lang="en-US" altLang="en-US" sz="1400" dirty="0">
                <a:latin typeface="Arial Unicode MS"/>
              </a:rPr>
              <a:t>(</a:t>
            </a:r>
            <a:r>
              <a:rPr kumimoji="0" lang="en-US" altLang="en-US" sz="1400" b="0" i="0" u="none" strike="noStrike" cap="none" normalizeH="0" baseline="0" dirty="0">
                <a:ln>
                  <a:noFill/>
                </a:ln>
                <a:solidFill>
                  <a:schemeClr val="tx1"/>
                </a:solidFill>
                <a:effectLst/>
                <a:latin typeface="Arial Unicode MS"/>
              </a:rPr>
              <a:t>float64)</a:t>
            </a:r>
            <a:endParaRPr lang="en-US" altLang="en-US" sz="1400" dirty="0">
              <a:latin typeface="Arial Unicode MS"/>
            </a:endParaRP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dirty="0">
                <a:latin typeface="Arial Unicode MS"/>
              </a:rPr>
              <a:t>A</a:t>
            </a:r>
            <a:r>
              <a:rPr kumimoji="0" lang="en-US" altLang="en-US" sz="1400" b="0" i="0" u="none" strike="noStrike" cap="none" normalizeH="0" baseline="0" dirty="0">
                <a:ln>
                  <a:noFill/>
                </a:ln>
                <a:solidFill>
                  <a:schemeClr val="tx1"/>
                </a:solidFill>
                <a:effectLst/>
                <a:latin typeface="Arial Unicode MS"/>
              </a:rPr>
              <a:t>rr_del15(float64)  </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dirty="0">
                <a:latin typeface="Arial Unicode MS"/>
              </a:rPr>
              <a:t>C</a:t>
            </a:r>
            <a:r>
              <a:rPr kumimoji="0" lang="en-US" altLang="en-US" sz="1400" b="0" i="0" u="none" strike="noStrike" cap="none" normalizeH="0" baseline="0" dirty="0">
                <a:ln>
                  <a:noFill/>
                </a:ln>
                <a:solidFill>
                  <a:schemeClr val="tx1"/>
                </a:solidFill>
                <a:effectLst/>
                <a:latin typeface="Arial Unicode MS"/>
              </a:rPr>
              <a:t>arrier_ct</a:t>
            </a:r>
            <a:r>
              <a:rPr lang="en-US" altLang="en-US" sz="1400" dirty="0">
                <a:latin typeface="Arial Unicode MS"/>
              </a:rPr>
              <a:t>(</a:t>
            </a:r>
            <a:r>
              <a:rPr kumimoji="0" lang="en-US" altLang="en-US" sz="1400" b="0" i="0" u="none" strike="noStrike" cap="none" normalizeH="0" baseline="0" dirty="0">
                <a:ln>
                  <a:noFill/>
                </a:ln>
                <a:solidFill>
                  <a:schemeClr val="tx1"/>
                </a:solidFill>
                <a:effectLst/>
                <a:latin typeface="Arial Unicode MS"/>
              </a:rPr>
              <a:t>float64)</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dirty="0">
                <a:latin typeface="Arial Unicode MS"/>
              </a:rPr>
              <a:t>W</a:t>
            </a:r>
            <a:r>
              <a:rPr kumimoji="0" lang="en-US" altLang="en-US" sz="1400" b="0" i="0" u="none" strike="noStrike" cap="none" normalizeH="0" baseline="0" dirty="0">
                <a:ln>
                  <a:noFill/>
                </a:ln>
                <a:solidFill>
                  <a:schemeClr val="tx1"/>
                </a:solidFill>
                <a:effectLst/>
                <a:latin typeface="Arial Unicode MS"/>
              </a:rPr>
              <a:t>eather_ct</a:t>
            </a:r>
            <a:r>
              <a:rPr lang="en-US" altLang="en-US" sz="1400" dirty="0">
                <a:latin typeface="Arial Unicode MS"/>
              </a:rPr>
              <a:t>(</a:t>
            </a:r>
            <a:r>
              <a:rPr kumimoji="0" lang="en-US" altLang="en-US" sz="1400" b="0" i="0" u="none" strike="noStrike" cap="none" normalizeH="0" baseline="0" dirty="0">
                <a:ln>
                  <a:noFill/>
                </a:ln>
                <a:solidFill>
                  <a:schemeClr val="tx1"/>
                </a:solidFill>
                <a:effectLst/>
                <a:latin typeface="Arial Unicode MS"/>
              </a:rPr>
              <a:t>float64) </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dirty="0">
                <a:latin typeface="Arial Unicode MS"/>
              </a:rPr>
              <a:t>N</a:t>
            </a:r>
            <a:r>
              <a:rPr kumimoji="0" lang="en-US" altLang="en-US" sz="1400" b="0" i="0" u="none" strike="noStrike" cap="none" normalizeH="0" baseline="0" dirty="0">
                <a:ln>
                  <a:noFill/>
                </a:ln>
                <a:solidFill>
                  <a:schemeClr val="tx1"/>
                </a:solidFill>
                <a:effectLst/>
                <a:latin typeface="Arial Unicode MS"/>
              </a:rPr>
              <a:t>as_ct</a:t>
            </a:r>
            <a:r>
              <a:rPr lang="en-US" altLang="en-US" sz="1400" dirty="0">
                <a:latin typeface="Arial Unicode MS"/>
              </a:rPr>
              <a:t>(</a:t>
            </a:r>
            <a:r>
              <a:rPr kumimoji="0" lang="en-US" altLang="en-US" sz="1400" b="0" i="0" u="none" strike="noStrike" cap="none" normalizeH="0" baseline="0" dirty="0">
                <a:ln>
                  <a:noFill/>
                </a:ln>
                <a:solidFill>
                  <a:schemeClr val="tx1"/>
                </a:solidFill>
                <a:effectLst/>
                <a:latin typeface="Arial Unicode MS"/>
              </a:rPr>
              <a:t>float64)   </a:t>
            </a:r>
            <a:endParaRPr lang="en-US" altLang="en-US" sz="1400" dirty="0">
              <a:latin typeface="Arial Unicode MS"/>
            </a:endParaRP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dirty="0">
                <a:latin typeface="Arial Unicode MS"/>
              </a:rPr>
              <a:t>S</a:t>
            </a:r>
            <a:r>
              <a:rPr kumimoji="0" lang="en-US" altLang="en-US" sz="1400" b="0" i="0" u="none" strike="noStrike" cap="none" normalizeH="0" baseline="0" dirty="0">
                <a:ln>
                  <a:noFill/>
                </a:ln>
                <a:solidFill>
                  <a:schemeClr val="tx1"/>
                </a:solidFill>
                <a:effectLst/>
                <a:latin typeface="Arial Unicode MS"/>
              </a:rPr>
              <a:t>ecurity_ct</a:t>
            </a:r>
            <a:r>
              <a:rPr lang="en-US" altLang="en-US" sz="1400" dirty="0">
                <a:latin typeface="Arial Unicode MS"/>
              </a:rPr>
              <a:t>(</a:t>
            </a:r>
            <a:r>
              <a:rPr kumimoji="0" lang="en-US" altLang="en-US" sz="1400" b="0" i="0" u="none" strike="noStrike" cap="none" normalizeH="0" baseline="0" dirty="0">
                <a:ln>
                  <a:noFill/>
                </a:ln>
                <a:solidFill>
                  <a:schemeClr val="tx1"/>
                </a:solidFill>
                <a:effectLst/>
                <a:latin typeface="Arial Unicode MS"/>
              </a:rPr>
              <a:t>float64)  </a:t>
            </a:r>
            <a:endParaRPr lang="en-US" altLang="en-US" sz="1400" dirty="0">
              <a:latin typeface="Arial Unicode MS"/>
            </a:endParaRP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dirty="0">
                <a:latin typeface="Arial Unicode MS"/>
              </a:rPr>
              <a:t>L</a:t>
            </a:r>
            <a:r>
              <a:rPr kumimoji="0" lang="en-US" altLang="en-US" sz="1400" b="0" i="0" u="none" strike="noStrike" cap="none" normalizeH="0" baseline="0" dirty="0">
                <a:ln>
                  <a:noFill/>
                </a:ln>
                <a:solidFill>
                  <a:schemeClr val="tx1"/>
                </a:solidFill>
                <a:effectLst/>
                <a:latin typeface="Arial Unicode MS"/>
              </a:rPr>
              <a:t>ate_aircraft_ct</a:t>
            </a:r>
            <a:r>
              <a:rPr lang="en-US" altLang="en-US" sz="1400" dirty="0">
                <a:latin typeface="Arial Unicode MS"/>
              </a:rPr>
              <a:t>(</a:t>
            </a:r>
            <a:r>
              <a:rPr kumimoji="0" lang="en-US" altLang="en-US" sz="1400" b="0" i="0" u="none" strike="noStrike" cap="none" normalizeH="0" baseline="0" dirty="0">
                <a:ln>
                  <a:noFill/>
                </a:ln>
                <a:solidFill>
                  <a:schemeClr val="tx1"/>
                </a:solidFill>
                <a:effectLst/>
                <a:latin typeface="Arial Unicode MS"/>
              </a:rPr>
              <a:t>float64) </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dirty="0">
                <a:latin typeface="Arial Unicode MS"/>
              </a:rPr>
              <a:t>A</a:t>
            </a:r>
            <a:r>
              <a:rPr kumimoji="0" lang="en-US" altLang="en-US" sz="1400" b="0" i="0" u="none" strike="noStrike" cap="none" normalizeH="0" baseline="0" dirty="0">
                <a:ln>
                  <a:noFill/>
                </a:ln>
                <a:solidFill>
                  <a:schemeClr val="tx1"/>
                </a:solidFill>
                <a:effectLst/>
                <a:latin typeface="Arial Unicode MS"/>
              </a:rPr>
              <a:t>rr_delay</a:t>
            </a:r>
            <a:r>
              <a:rPr lang="en-US" altLang="en-US" sz="1400" dirty="0">
                <a:latin typeface="Arial Unicode MS"/>
              </a:rPr>
              <a:t>(</a:t>
            </a:r>
            <a:r>
              <a:rPr kumimoji="0" lang="en-US" altLang="en-US" sz="1400" b="0" i="0" u="none" strike="noStrike" cap="none" normalizeH="0" baseline="0" dirty="0">
                <a:ln>
                  <a:noFill/>
                </a:ln>
                <a:solidFill>
                  <a:schemeClr val="tx1"/>
                </a:solidFill>
                <a:effectLst/>
                <a:latin typeface="Arial Unicode MS"/>
              </a:rPr>
              <a:t>float64) </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dirty="0">
                <a:latin typeface="Arial Unicode MS"/>
              </a:rPr>
              <a:t>C</a:t>
            </a:r>
            <a:r>
              <a:rPr kumimoji="0" lang="en-US" altLang="en-US" sz="1400" b="0" i="0" u="none" strike="noStrike" cap="none" normalizeH="0" baseline="0" dirty="0">
                <a:ln>
                  <a:noFill/>
                </a:ln>
                <a:solidFill>
                  <a:schemeClr val="tx1"/>
                </a:solidFill>
                <a:effectLst/>
                <a:latin typeface="Arial Unicode MS"/>
              </a:rPr>
              <a:t>arrier_delay</a:t>
            </a:r>
            <a:r>
              <a:rPr lang="en-US" altLang="en-US" sz="1400" dirty="0">
                <a:latin typeface="Arial Unicode MS"/>
              </a:rPr>
              <a:t>(</a:t>
            </a:r>
            <a:r>
              <a:rPr kumimoji="0" lang="en-US" altLang="en-US" sz="1400" b="0" i="0" u="none" strike="noStrike" cap="none" normalizeH="0" baseline="0" dirty="0">
                <a:ln>
                  <a:noFill/>
                </a:ln>
                <a:solidFill>
                  <a:schemeClr val="tx1"/>
                </a:solidFill>
                <a:effectLst/>
                <a:latin typeface="Arial Unicode MS"/>
              </a:rPr>
              <a:t>float64)</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dirty="0">
                <a:latin typeface="Arial Unicode MS"/>
              </a:rPr>
              <a:t>W</a:t>
            </a:r>
            <a:r>
              <a:rPr kumimoji="0" lang="en-US" altLang="en-US" sz="1400" b="0" i="0" u="none" strike="noStrike" cap="none" normalizeH="0" baseline="0" dirty="0">
                <a:ln>
                  <a:noFill/>
                </a:ln>
                <a:solidFill>
                  <a:schemeClr val="tx1"/>
                </a:solidFill>
                <a:effectLst/>
                <a:latin typeface="Arial Unicode MS"/>
              </a:rPr>
              <a:t>eather_delay</a:t>
            </a:r>
            <a:r>
              <a:rPr lang="en-US" altLang="en-US" sz="1400" dirty="0">
                <a:latin typeface="Arial Unicode MS"/>
              </a:rPr>
              <a:t>(</a:t>
            </a:r>
            <a:r>
              <a:rPr kumimoji="0" lang="en-US" altLang="en-US" sz="1400" b="0" i="0" u="none" strike="noStrike" cap="none" normalizeH="0" baseline="0" dirty="0">
                <a:ln>
                  <a:noFill/>
                </a:ln>
                <a:solidFill>
                  <a:schemeClr val="tx1"/>
                </a:solidFill>
                <a:effectLst/>
                <a:latin typeface="Arial Unicode MS"/>
              </a:rPr>
              <a:t>float64)</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dirty="0">
                <a:latin typeface="Arial Unicode MS"/>
              </a:rPr>
              <a:t>N</a:t>
            </a:r>
            <a:r>
              <a:rPr kumimoji="0" lang="en-US" altLang="en-US" sz="1400" b="0" i="0" u="none" strike="noStrike" cap="none" normalizeH="0" baseline="0" dirty="0">
                <a:ln>
                  <a:noFill/>
                </a:ln>
                <a:solidFill>
                  <a:schemeClr val="tx1"/>
                </a:solidFill>
                <a:effectLst/>
                <a:latin typeface="Arial Unicode MS"/>
              </a:rPr>
              <a:t>as_delay(float64)   </a:t>
            </a:r>
          </a:p>
          <a:p>
            <a:pPr marL="285750" indent="-285750" algn="just" eaLnBrk="0" fontAlgn="base" hangingPunct="0">
              <a:spcAft>
                <a:spcPct val="0"/>
              </a:spcAft>
              <a:buFont typeface="Arial" panose="020B0604020202020204" pitchFamily="34" charset="0"/>
              <a:buChar char="•"/>
            </a:pPr>
            <a:r>
              <a:rPr lang="en-US" altLang="en-US" sz="1400" dirty="0">
                <a:latin typeface="Arial Unicode MS"/>
              </a:rPr>
              <a:t>S</a:t>
            </a:r>
            <a:r>
              <a:rPr kumimoji="0" lang="en-US" altLang="en-US" sz="1400" b="0" i="0" u="none" strike="noStrike" cap="none" normalizeH="0" baseline="0" dirty="0">
                <a:ln>
                  <a:noFill/>
                </a:ln>
                <a:solidFill>
                  <a:schemeClr val="tx1"/>
                </a:solidFill>
                <a:effectLst/>
                <a:latin typeface="Arial Unicode MS"/>
              </a:rPr>
              <a:t>ecurity_delay(float64)</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dirty="0">
                <a:latin typeface="Arial Unicode MS"/>
              </a:rPr>
              <a:t>L</a:t>
            </a:r>
            <a:r>
              <a:rPr kumimoji="0" lang="en-US" altLang="en-US" sz="1400" b="0" i="0" u="none" strike="noStrike" cap="none" normalizeH="0" baseline="0" dirty="0">
                <a:ln>
                  <a:noFill/>
                </a:ln>
                <a:solidFill>
                  <a:schemeClr val="tx1"/>
                </a:solidFill>
                <a:effectLst/>
                <a:latin typeface="Arial Unicode MS"/>
              </a:rPr>
              <a:t>ate_aircraft_delay</a:t>
            </a:r>
            <a:r>
              <a:rPr lang="en-US" altLang="en-US" sz="1400" dirty="0">
                <a:latin typeface="Arial Unicode MS"/>
              </a:rPr>
              <a:t>(</a:t>
            </a:r>
            <a:r>
              <a:rPr kumimoji="0" lang="en-US" altLang="en-US" sz="1400" b="0" i="0" u="none" strike="noStrike" cap="none" normalizeH="0" baseline="0" dirty="0">
                <a:ln>
                  <a:noFill/>
                </a:ln>
                <a:solidFill>
                  <a:schemeClr val="tx1"/>
                </a:solidFill>
                <a:effectLst/>
                <a:latin typeface="Arial Unicode MS"/>
              </a:rPr>
              <a:t>float64)</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kumimoji="0" lang="en-US" altLang="en-US" sz="1400" b="0" i="0" u="none" strike="sngStrike" cap="none" normalizeH="0" baseline="0" dirty="0">
                <a:ln>
                  <a:noFill/>
                </a:ln>
                <a:solidFill>
                  <a:srgbClr val="FF0000"/>
                </a:solidFill>
                <a:effectLst/>
                <a:latin typeface="Arial Unicode MS"/>
              </a:rPr>
              <a:t>Unnamed: 21(float64)</a:t>
            </a:r>
            <a:r>
              <a:rPr kumimoji="0" lang="en-US" altLang="en-US" sz="1400" b="0" i="0" u="none" strike="sngStrike" cap="none" normalizeH="0" baseline="0" dirty="0">
                <a:ln>
                  <a:noFill/>
                </a:ln>
                <a:solidFill>
                  <a:srgbClr val="FF0000"/>
                </a:solidFill>
                <a:effectLst/>
              </a:rPr>
              <a:t>  </a:t>
            </a:r>
            <a:r>
              <a:rPr kumimoji="0" lang="en-US" altLang="en-US" sz="1400" b="0" i="0" u="none" strike="sngStrike" cap="none" normalizeH="0" baseline="0" dirty="0">
                <a:ln>
                  <a:noFill/>
                </a:ln>
                <a:solidFill>
                  <a:srgbClr val="FF0000"/>
                </a:solidFill>
                <a:effectLst/>
                <a:latin typeface="Arial Unicode MS"/>
              </a:rPr>
              <a:t>:  </a:t>
            </a:r>
            <a:endParaRPr kumimoji="0" lang="en-US" altLang="en-US" sz="1400" b="0" i="0" u="none" strike="sngStrike" cap="none" normalizeH="0" baseline="0" dirty="0">
              <a:ln>
                <a:noFill/>
              </a:ln>
              <a:solidFill>
                <a:srgbClr val="FF0000"/>
              </a:solidFill>
              <a:effectLst/>
              <a:latin typeface="Arial" panose="020B0604020202020204" pitchFamily="34" charset="0"/>
            </a:endParaRPr>
          </a:p>
        </p:txBody>
      </p:sp>
      <p:sp>
        <p:nvSpPr>
          <p:cNvPr id="3" name="Right Brace 2">
            <a:extLst>
              <a:ext uri="{FF2B5EF4-FFF2-40B4-BE49-F238E27FC236}">
                <a16:creationId xmlns:a16="http://schemas.microsoft.com/office/drawing/2014/main" id="{80B24BA9-A1CA-6AFA-8586-A82214F7485D}"/>
              </a:ext>
            </a:extLst>
          </p:cNvPr>
          <p:cNvSpPr/>
          <p:nvPr/>
        </p:nvSpPr>
        <p:spPr>
          <a:xfrm>
            <a:off x="4034692" y="3063631"/>
            <a:ext cx="224692" cy="116449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Right Brace 7">
            <a:extLst>
              <a:ext uri="{FF2B5EF4-FFF2-40B4-BE49-F238E27FC236}">
                <a16:creationId xmlns:a16="http://schemas.microsoft.com/office/drawing/2014/main" id="{7566F3DB-0C7A-AEA7-3876-0F4D23CC3970}"/>
              </a:ext>
            </a:extLst>
          </p:cNvPr>
          <p:cNvSpPr/>
          <p:nvPr/>
        </p:nvSpPr>
        <p:spPr>
          <a:xfrm>
            <a:off x="2209800" y="1070111"/>
            <a:ext cx="224692" cy="39918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Right Brace 8">
            <a:extLst>
              <a:ext uri="{FF2B5EF4-FFF2-40B4-BE49-F238E27FC236}">
                <a16:creationId xmlns:a16="http://schemas.microsoft.com/office/drawing/2014/main" id="{9CFA344E-4F9B-AEFA-1D87-4C07F5820659}"/>
              </a:ext>
            </a:extLst>
          </p:cNvPr>
          <p:cNvSpPr/>
          <p:nvPr/>
        </p:nvSpPr>
        <p:spPr>
          <a:xfrm>
            <a:off x="3469054" y="2349853"/>
            <a:ext cx="224692" cy="65125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Right Brace 9">
            <a:extLst>
              <a:ext uri="{FF2B5EF4-FFF2-40B4-BE49-F238E27FC236}">
                <a16:creationId xmlns:a16="http://schemas.microsoft.com/office/drawing/2014/main" id="{BA1BE9FE-B830-00C6-3852-FBDE0D92773E}"/>
              </a:ext>
            </a:extLst>
          </p:cNvPr>
          <p:cNvSpPr/>
          <p:nvPr/>
        </p:nvSpPr>
        <p:spPr>
          <a:xfrm>
            <a:off x="2982546" y="1550025"/>
            <a:ext cx="224692" cy="76332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Right Brace 10">
            <a:extLst>
              <a:ext uri="{FF2B5EF4-FFF2-40B4-BE49-F238E27FC236}">
                <a16:creationId xmlns:a16="http://schemas.microsoft.com/office/drawing/2014/main" id="{32C71272-BECD-6E7A-AE0E-893388166BED}"/>
              </a:ext>
            </a:extLst>
          </p:cNvPr>
          <p:cNvSpPr/>
          <p:nvPr/>
        </p:nvSpPr>
        <p:spPr>
          <a:xfrm>
            <a:off x="4421553" y="4228122"/>
            <a:ext cx="224692" cy="131298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91BD6E53-B487-1203-C977-1A2B670C8F5C}"/>
              </a:ext>
            </a:extLst>
          </p:cNvPr>
          <p:cNvSpPr txBox="1"/>
          <p:nvPr/>
        </p:nvSpPr>
        <p:spPr>
          <a:xfrm>
            <a:off x="2502877" y="1086624"/>
            <a:ext cx="1695938" cy="369332"/>
          </a:xfrm>
          <a:prstGeom prst="rect">
            <a:avLst/>
          </a:prstGeom>
          <a:noFill/>
        </p:spPr>
        <p:txBody>
          <a:bodyPr wrap="square" rtlCol="0">
            <a:spAutoFit/>
          </a:bodyPr>
          <a:lstStyle/>
          <a:p>
            <a:r>
              <a:rPr lang="en-US" dirty="0">
                <a:solidFill>
                  <a:srgbClr val="0070C0"/>
                </a:solidFill>
              </a:rPr>
              <a:t>Time features</a:t>
            </a:r>
          </a:p>
        </p:txBody>
      </p:sp>
      <p:sp>
        <p:nvSpPr>
          <p:cNvPr id="13" name="TextBox 12">
            <a:extLst>
              <a:ext uri="{FF2B5EF4-FFF2-40B4-BE49-F238E27FC236}">
                <a16:creationId xmlns:a16="http://schemas.microsoft.com/office/drawing/2014/main" id="{3A002149-A983-9485-3C02-B28054CC4DBD}"/>
              </a:ext>
            </a:extLst>
          </p:cNvPr>
          <p:cNvSpPr txBox="1"/>
          <p:nvPr/>
        </p:nvSpPr>
        <p:spPr>
          <a:xfrm>
            <a:off x="3209192" y="1722749"/>
            <a:ext cx="2886808" cy="369332"/>
          </a:xfrm>
          <a:prstGeom prst="rect">
            <a:avLst/>
          </a:prstGeom>
          <a:noFill/>
        </p:spPr>
        <p:txBody>
          <a:bodyPr wrap="square" rtlCol="0">
            <a:spAutoFit/>
          </a:bodyPr>
          <a:lstStyle/>
          <a:p>
            <a:r>
              <a:rPr lang="en-US" dirty="0">
                <a:solidFill>
                  <a:srgbClr val="0070C0"/>
                </a:solidFill>
              </a:rPr>
              <a:t>Airport and carrier Features</a:t>
            </a:r>
          </a:p>
        </p:txBody>
      </p:sp>
      <p:sp>
        <p:nvSpPr>
          <p:cNvPr id="14" name="TextBox 13">
            <a:extLst>
              <a:ext uri="{FF2B5EF4-FFF2-40B4-BE49-F238E27FC236}">
                <a16:creationId xmlns:a16="http://schemas.microsoft.com/office/drawing/2014/main" id="{E289B6BC-EA6A-4C1C-0F33-7B12270EC81B}"/>
              </a:ext>
            </a:extLst>
          </p:cNvPr>
          <p:cNvSpPr txBox="1"/>
          <p:nvPr/>
        </p:nvSpPr>
        <p:spPr>
          <a:xfrm>
            <a:off x="3775807" y="2470666"/>
            <a:ext cx="2886808" cy="369332"/>
          </a:xfrm>
          <a:prstGeom prst="rect">
            <a:avLst/>
          </a:prstGeom>
          <a:noFill/>
        </p:spPr>
        <p:txBody>
          <a:bodyPr wrap="square" rtlCol="0">
            <a:spAutoFit/>
          </a:bodyPr>
          <a:lstStyle/>
          <a:p>
            <a:r>
              <a:rPr lang="en-US" dirty="0">
                <a:solidFill>
                  <a:srgbClr val="0070C0"/>
                </a:solidFill>
              </a:rPr>
              <a:t>Flight Operation Features</a:t>
            </a:r>
          </a:p>
        </p:txBody>
      </p:sp>
      <p:sp>
        <p:nvSpPr>
          <p:cNvPr id="15" name="TextBox 14">
            <a:extLst>
              <a:ext uri="{FF2B5EF4-FFF2-40B4-BE49-F238E27FC236}">
                <a16:creationId xmlns:a16="http://schemas.microsoft.com/office/drawing/2014/main" id="{1E2F246D-63AE-C7CF-4DEC-EC5291ABFA9D}"/>
              </a:ext>
            </a:extLst>
          </p:cNvPr>
          <p:cNvSpPr txBox="1"/>
          <p:nvPr/>
        </p:nvSpPr>
        <p:spPr>
          <a:xfrm>
            <a:off x="4327769" y="3428999"/>
            <a:ext cx="2886808" cy="369332"/>
          </a:xfrm>
          <a:prstGeom prst="rect">
            <a:avLst/>
          </a:prstGeom>
          <a:noFill/>
        </p:spPr>
        <p:txBody>
          <a:bodyPr wrap="square" rtlCol="0">
            <a:spAutoFit/>
          </a:bodyPr>
          <a:lstStyle/>
          <a:p>
            <a:r>
              <a:rPr lang="en-US" dirty="0">
                <a:solidFill>
                  <a:srgbClr val="0070C0"/>
                </a:solidFill>
              </a:rPr>
              <a:t>Delay Count Features</a:t>
            </a:r>
          </a:p>
        </p:txBody>
      </p:sp>
      <p:sp>
        <p:nvSpPr>
          <p:cNvPr id="16" name="TextBox 15">
            <a:extLst>
              <a:ext uri="{FF2B5EF4-FFF2-40B4-BE49-F238E27FC236}">
                <a16:creationId xmlns:a16="http://schemas.microsoft.com/office/drawing/2014/main" id="{0FD871F9-72E5-DCDC-B506-6D20B634A364}"/>
              </a:ext>
            </a:extLst>
          </p:cNvPr>
          <p:cNvSpPr txBox="1"/>
          <p:nvPr/>
        </p:nvSpPr>
        <p:spPr>
          <a:xfrm>
            <a:off x="4652596" y="4699948"/>
            <a:ext cx="3272204" cy="369332"/>
          </a:xfrm>
          <a:prstGeom prst="rect">
            <a:avLst/>
          </a:prstGeom>
          <a:noFill/>
        </p:spPr>
        <p:txBody>
          <a:bodyPr wrap="square" rtlCol="0">
            <a:spAutoFit/>
          </a:bodyPr>
          <a:lstStyle/>
          <a:p>
            <a:r>
              <a:rPr lang="en-US" dirty="0">
                <a:solidFill>
                  <a:srgbClr val="0070C0"/>
                </a:solidFill>
              </a:rPr>
              <a:t>Delay Duration Features</a:t>
            </a:r>
          </a:p>
        </p:txBody>
      </p:sp>
    </p:spTree>
    <p:extLst>
      <p:ext uri="{BB962C8B-B14F-4D97-AF65-F5344CB8AC3E}">
        <p14:creationId xmlns:p14="http://schemas.microsoft.com/office/powerpoint/2010/main" val="2997212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176044" y="165030"/>
            <a:ext cx="10515600" cy="626873"/>
          </a:xfrm>
        </p:spPr>
        <p:txBody>
          <a:bodyPr>
            <a:normAutofit/>
          </a:bodyPr>
          <a:lstStyle/>
          <a:p>
            <a:r>
              <a:rPr lang="en-US" sz="2800" dirty="0"/>
              <a:t>Delay Duration Features</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15</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7" name="Rectangle 2">
            <a:extLst>
              <a:ext uri="{FF2B5EF4-FFF2-40B4-BE49-F238E27FC236}">
                <a16:creationId xmlns:a16="http://schemas.microsoft.com/office/drawing/2014/main" id="{062066F2-47FA-F4C4-8550-8599EF3086AD}"/>
              </a:ext>
            </a:extLst>
          </p:cNvPr>
          <p:cNvSpPr>
            <a:spLocks noChangeArrowheads="1"/>
          </p:cNvSpPr>
          <p:nvPr/>
        </p:nvSpPr>
        <p:spPr bwMode="auto">
          <a:xfrm>
            <a:off x="547077" y="3432472"/>
            <a:ext cx="4996182"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just"/>
            <a:br>
              <a:rPr lang="en-US" sz="1400" b="0" dirty="0">
                <a:solidFill>
                  <a:srgbClr val="D4D4D4"/>
                </a:solidFill>
                <a:effectLst/>
                <a:latin typeface="Consolas" panose="020B0609020204030204" pitchFamily="49" charset="0"/>
              </a:rPr>
            </a:br>
            <a:endParaRPr lang="en-US" sz="1400" b="0" dirty="0">
              <a:solidFill>
                <a:srgbClr val="D4D4D4"/>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4CA33D50-CBB6-BD4A-C909-19DC8FE707AB}"/>
              </a:ext>
            </a:extLst>
          </p:cNvPr>
          <p:cNvSpPr txBox="1"/>
          <p:nvPr/>
        </p:nvSpPr>
        <p:spPr>
          <a:xfrm>
            <a:off x="248164" y="1274564"/>
            <a:ext cx="5552633" cy="4124206"/>
          </a:xfrm>
          <a:prstGeom prst="rect">
            <a:avLst/>
          </a:prstGeom>
          <a:noFill/>
        </p:spPr>
        <p:txBody>
          <a:bodyPr wrap="square">
            <a:spAutoFit/>
          </a:bodyPr>
          <a:lstStyle/>
          <a:p>
            <a:pPr algn="just"/>
            <a:br>
              <a:rPr lang="en-US" sz="1200" b="0" dirty="0">
                <a:effectLst/>
                <a:latin typeface="Calibri" panose="020F0502020204030204" pitchFamily="34" charset="0"/>
                <a:cs typeface="Calibri" panose="020F0502020204030204" pitchFamily="34" charset="0"/>
              </a:rPr>
            </a:br>
            <a:r>
              <a:rPr lang="en-US" sz="1200" b="0" dirty="0">
                <a:effectLst/>
                <a:latin typeface="Calibri" panose="020F0502020204030204" pitchFamily="34" charset="0"/>
                <a:cs typeface="Calibri" panose="020F0502020204030204" pitchFamily="34" charset="0"/>
              </a:rPr>
              <a:t>1. Arr</a:t>
            </a:r>
            <a:r>
              <a:rPr lang="en-US" sz="1200" dirty="0">
                <a:latin typeface="Calibri" panose="020F0502020204030204" pitchFamily="34" charset="0"/>
                <a:cs typeface="Calibri" panose="020F0502020204030204" pitchFamily="34" charset="0"/>
              </a:rPr>
              <a:t>_</a:t>
            </a:r>
            <a:r>
              <a:rPr lang="en-US" sz="1200" b="0" dirty="0">
                <a:effectLst/>
                <a:latin typeface="Calibri" panose="020F0502020204030204" pitchFamily="34" charset="0"/>
                <a:cs typeface="Calibri" panose="020F0502020204030204" pitchFamily="34" charset="0"/>
              </a:rPr>
              <a:t>Delay(Arrival Delay): Most flights experience short arrival delays, but some extreme cases go beyond 400,000 minutes (potentially due to data errors or extreme disruptions).</a:t>
            </a:r>
          </a:p>
          <a:p>
            <a:pPr algn="just"/>
            <a:br>
              <a:rPr lang="en-US" sz="1200" b="0" dirty="0">
                <a:effectLst/>
                <a:latin typeface="Calibri" panose="020F0502020204030204" pitchFamily="34" charset="0"/>
                <a:cs typeface="Calibri" panose="020F0502020204030204" pitchFamily="34" charset="0"/>
              </a:rPr>
            </a:br>
            <a:r>
              <a:rPr lang="en-US" sz="1200" b="0" dirty="0">
                <a:effectLst/>
                <a:latin typeface="Calibri" panose="020F0502020204030204" pitchFamily="34" charset="0"/>
                <a:cs typeface="Calibri" panose="020F0502020204030204" pitchFamily="34" charset="0"/>
              </a:rPr>
              <a:t>2. Carrier_Delay: Delays caused by airline operations (e.g., maintenance, crew shortages). Most are short, but some exceed 150,000 minutes, showing a long tail distribution.</a:t>
            </a:r>
          </a:p>
          <a:p>
            <a:pPr algn="just"/>
            <a:br>
              <a:rPr lang="en-US" sz="1200" b="0" dirty="0">
                <a:effectLst/>
                <a:latin typeface="Calibri" panose="020F0502020204030204" pitchFamily="34" charset="0"/>
                <a:cs typeface="Calibri" panose="020F0502020204030204" pitchFamily="34" charset="0"/>
              </a:rPr>
            </a:br>
            <a:r>
              <a:rPr lang="en-US" sz="1200" b="0" dirty="0">
                <a:effectLst/>
                <a:latin typeface="Calibri" panose="020F0502020204030204" pitchFamily="34" charset="0"/>
                <a:cs typeface="Calibri" panose="020F0502020204030204" pitchFamily="34" charset="0"/>
              </a:rPr>
              <a:t>3. Weather Delay: Caused by bad weather (storms, fog, snow, etc.). Usually shorter than other delays, but some extreme cases exist.</a:t>
            </a:r>
          </a:p>
          <a:p>
            <a:pPr algn="just"/>
            <a:br>
              <a:rPr lang="en-US" sz="1200" b="0" dirty="0">
                <a:effectLst/>
                <a:latin typeface="Calibri" panose="020F0502020204030204" pitchFamily="34" charset="0"/>
                <a:cs typeface="Calibri" panose="020F0502020204030204" pitchFamily="34" charset="0"/>
              </a:rPr>
            </a:br>
            <a:r>
              <a:rPr lang="en-US" sz="1200" b="0" dirty="0">
                <a:effectLst/>
                <a:latin typeface="Calibri" panose="020F0502020204030204" pitchFamily="34" charset="0"/>
                <a:cs typeface="Calibri" panose="020F0502020204030204" pitchFamily="34" charset="0"/>
              </a:rPr>
              <a:t>4. NAS Delay(National Aviation System): Includes air traffic control delays, congestion, and security protocols. Similar pattern to other delay types but often shorter than carrier delays.</a:t>
            </a:r>
          </a:p>
          <a:p>
            <a:pPr algn="just"/>
            <a:br>
              <a:rPr lang="en-US" sz="1200" b="0" dirty="0">
                <a:effectLst/>
                <a:latin typeface="Calibri" panose="020F0502020204030204" pitchFamily="34" charset="0"/>
                <a:cs typeface="Calibri" panose="020F0502020204030204" pitchFamily="34" charset="0"/>
              </a:rPr>
            </a:br>
            <a:r>
              <a:rPr lang="en-US" sz="1200" b="0" dirty="0">
                <a:effectLst/>
                <a:latin typeface="Calibri" panose="020F0502020204030204" pitchFamily="34" charset="0"/>
                <a:cs typeface="Calibri" panose="020F0502020204030204" pitchFamily="34" charset="0"/>
              </a:rPr>
              <a:t>5. Security Delay: Includes security-related incidents, screenings, and lockdowns. Smallest delays overall, rarely exceeding 3,000 minutes.</a:t>
            </a:r>
          </a:p>
          <a:p>
            <a:pPr algn="just"/>
            <a:br>
              <a:rPr lang="en-US" sz="1200" b="0" dirty="0">
                <a:effectLst/>
                <a:latin typeface="Calibri" panose="020F0502020204030204" pitchFamily="34" charset="0"/>
                <a:cs typeface="Calibri" panose="020F0502020204030204" pitchFamily="34" charset="0"/>
              </a:rPr>
            </a:br>
            <a:r>
              <a:rPr lang="en-US" sz="1200" b="0" dirty="0">
                <a:effectLst/>
                <a:latin typeface="Calibri" panose="020F0502020204030204" pitchFamily="34" charset="0"/>
                <a:cs typeface="Calibri" panose="020F0502020204030204" pitchFamily="34" charset="0"/>
              </a:rPr>
              <a:t>6. Late Aircraft Delay: Delays caused by late incoming aircraft affecting subsequent flights. Some of the longest delays, exceeding 150,000 minutes in extreme cases.</a:t>
            </a:r>
          </a:p>
          <a:p>
            <a:pPr algn="just"/>
            <a:endParaRPr lang="en-US" sz="1000" b="0" dirty="0">
              <a:effectLst/>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C543E4B1-742A-3917-4446-DA6177059D3D}"/>
              </a:ext>
            </a:extLst>
          </p:cNvPr>
          <p:cNvPicPr>
            <a:picLocks noChangeAspect="1"/>
          </p:cNvPicPr>
          <p:nvPr/>
        </p:nvPicPr>
        <p:blipFill>
          <a:blip r:embed="rId2"/>
          <a:stretch>
            <a:fillRect/>
          </a:stretch>
        </p:blipFill>
        <p:spPr>
          <a:xfrm>
            <a:off x="5883805" y="947076"/>
            <a:ext cx="6060031" cy="4539323"/>
          </a:xfrm>
          <a:prstGeom prst="rect">
            <a:avLst/>
          </a:prstGeom>
        </p:spPr>
      </p:pic>
    </p:spTree>
    <p:extLst>
      <p:ext uri="{BB962C8B-B14F-4D97-AF65-F5344CB8AC3E}">
        <p14:creationId xmlns:p14="http://schemas.microsoft.com/office/powerpoint/2010/main" val="2566571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176044" y="165030"/>
            <a:ext cx="10515600" cy="626873"/>
          </a:xfrm>
        </p:spPr>
        <p:txBody>
          <a:bodyPr>
            <a:normAutofit/>
          </a:bodyPr>
          <a:lstStyle/>
          <a:p>
            <a:r>
              <a:rPr lang="en-US" sz="2800" dirty="0"/>
              <a:t>Delay Duration Features</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16</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7" name="Rectangle 2">
            <a:extLst>
              <a:ext uri="{FF2B5EF4-FFF2-40B4-BE49-F238E27FC236}">
                <a16:creationId xmlns:a16="http://schemas.microsoft.com/office/drawing/2014/main" id="{062066F2-47FA-F4C4-8550-8599EF3086AD}"/>
              </a:ext>
            </a:extLst>
          </p:cNvPr>
          <p:cNvSpPr>
            <a:spLocks noChangeArrowheads="1"/>
          </p:cNvSpPr>
          <p:nvPr/>
        </p:nvSpPr>
        <p:spPr bwMode="auto">
          <a:xfrm>
            <a:off x="547077" y="3432472"/>
            <a:ext cx="4996182"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just"/>
            <a:br>
              <a:rPr lang="en-US" sz="1400" b="0" dirty="0">
                <a:solidFill>
                  <a:srgbClr val="D4D4D4"/>
                </a:solidFill>
                <a:effectLst/>
                <a:latin typeface="Consolas" panose="020B0609020204030204" pitchFamily="49" charset="0"/>
              </a:rPr>
            </a:br>
            <a:endParaRPr lang="en-US" sz="1400" b="0" dirty="0">
              <a:solidFill>
                <a:srgbClr val="D4D4D4"/>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4CA33D50-CBB6-BD4A-C909-19DC8FE707AB}"/>
              </a:ext>
            </a:extLst>
          </p:cNvPr>
          <p:cNvSpPr txBox="1"/>
          <p:nvPr/>
        </p:nvSpPr>
        <p:spPr>
          <a:xfrm>
            <a:off x="225088" y="791903"/>
            <a:ext cx="5870912" cy="4708981"/>
          </a:xfrm>
          <a:prstGeom prst="rect">
            <a:avLst/>
          </a:prstGeom>
          <a:noFill/>
        </p:spPr>
        <p:txBody>
          <a:bodyPr wrap="square">
            <a:spAutoFit/>
          </a:bodyPr>
          <a:lstStyle/>
          <a:p>
            <a:br>
              <a:rPr lang="en-US" sz="1200" b="0" dirty="0">
                <a:effectLst/>
              </a:rPr>
            </a:br>
            <a:r>
              <a:rPr lang="en-US" sz="1200" b="0" dirty="0">
                <a:effectLst/>
              </a:rPr>
              <a:t>1. </a:t>
            </a:r>
            <a:r>
              <a:rPr lang="en-US" sz="1200" b="1" dirty="0">
                <a:effectLst/>
              </a:rPr>
              <a:t>Arrival Delay &amp; Late Aircraft Delay (0.94)</a:t>
            </a:r>
            <a:r>
              <a:rPr lang="en-US" sz="1200" b="0" dirty="0">
                <a:effectLst/>
              </a:rPr>
              <a:t>: Flights arriving late strongly correlate with previous flights arriving late. Late aircraft delays cause ripple effects on future flights.</a:t>
            </a:r>
          </a:p>
          <a:p>
            <a:endParaRPr lang="en-US" sz="1200" b="0" dirty="0">
              <a:effectLst/>
            </a:endParaRPr>
          </a:p>
          <a:p>
            <a:r>
              <a:rPr lang="en-US" sz="1200" b="0" dirty="0">
                <a:effectLst/>
              </a:rPr>
              <a:t>2. </a:t>
            </a:r>
            <a:r>
              <a:rPr lang="en-US" sz="1200" b="1" dirty="0">
                <a:effectLst/>
              </a:rPr>
              <a:t>Arrival Delay &amp; Carrier Delay (0.90)</a:t>
            </a:r>
            <a:r>
              <a:rPr lang="en-US" sz="1200" b="0" dirty="0">
                <a:effectLst/>
              </a:rPr>
              <a:t>: Airline-related delays (maintenance, crew issues) significantly impact overall arrival delays.</a:t>
            </a:r>
          </a:p>
          <a:p>
            <a:endParaRPr lang="en-US" sz="1200" b="0" dirty="0">
              <a:effectLst/>
            </a:endParaRPr>
          </a:p>
          <a:p>
            <a:r>
              <a:rPr lang="en-US" sz="1200" b="0" dirty="0">
                <a:effectLst/>
              </a:rPr>
              <a:t>3. </a:t>
            </a:r>
            <a:r>
              <a:rPr lang="en-US" sz="1200" b="1" dirty="0">
                <a:effectLst/>
              </a:rPr>
              <a:t>Carrier Delay &amp; Weather Delay (0.73)</a:t>
            </a:r>
            <a:r>
              <a:rPr lang="en-US" sz="1200" b="0" dirty="0">
                <a:effectLst/>
              </a:rPr>
              <a:t>: Weather issues affect airline operations, leading to carrier-related delays.</a:t>
            </a:r>
          </a:p>
          <a:p>
            <a:endParaRPr lang="en-US" sz="1200" b="0" dirty="0">
              <a:effectLst/>
            </a:endParaRPr>
          </a:p>
          <a:p>
            <a:r>
              <a:rPr lang="en-US" sz="1200" b="0" dirty="0">
                <a:effectLst/>
              </a:rPr>
              <a:t>4. </a:t>
            </a:r>
            <a:r>
              <a:rPr lang="en-US" sz="1200" b="1" dirty="0">
                <a:effectLst/>
              </a:rPr>
              <a:t>Arrival Delay &amp; NAS Delay (0.89)</a:t>
            </a:r>
            <a:r>
              <a:rPr lang="en-US" sz="1200" b="0" dirty="0">
                <a:effectLst/>
              </a:rPr>
              <a:t>: National Airspace System (NAS) delays (congestion, air traffic control issues) strongly contribute to overall arrival delays.</a:t>
            </a:r>
          </a:p>
          <a:p>
            <a:endParaRPr lang="en-US" sz="1200" b="0" dirty="0">
              <a:effectLst/>
            </a:endParaRPr>
          </a:p>
          <a:p>
            <a:r>
              <a:rPr lang="en-US" sz="1200" b="0" dirty="0">
                <a:effectLst/>
              </a:rPr>
              <a:t>5. </a:t>
            </a:r>
            <a:r>
              <a:rPr lang="en-US" sz="1200" b="1" dirty="0">
                <a:effectLst/>
              </a:rPr>
              <a:t>Carrier Delay &amp; Late Aircraft Delay (0.84)</a:t>
            </a:r>
            <a:r>
              <a:rPr lang="en-US" sz="1200" b="0" dirty="0">
                <a:effectLst/>
              </a:rPr>
              <a:t>: When one flight is late due to airline operations, the next flight is also affected.</a:t>
            </a:r>
          </a:p>
          <a:p>
            <a:endParaRPr lang="en-US" sz="1200" b="0" dirty="0">
              <a:effectLst/>
            </a:endParaRPr>
          </a:p>
          <a:p>
            <a:r>
              <a:rPr lang="en-US" sz="1200" b="0" dirty="0">
                <a:effectLst/>
              </a:rPr>
              <a:t>6. </a:t>
            </a:r>
            <a:r>
              <a:rPr lang="en-US" sz="1200" b="1" dirty="0">
                <a:effectLst/>
              </a:rPr>
              <a:t>Weather Delay &amp; Late Aircraft Delay (0.63)</a:t>
            </a:r>
            <a:r>
              <a:rPr lang="en-US" sz="1200" b="0" dirty="0">
                <a:effectLst/>
              </a:rPr>
              <a:t> : Bad weather can cause cascading effects, leading to late aircraft delays.</a:t>
            </a:r>
          </a:p>
          <a:p>
            <a:endParaRPr lang="en-US" sz="1200" b="0" dirty="0">
              <a:effectLst/>
            </a:endParaRPr>
          </a:p>
          <a:p>
            <a:r>
              <a:rPr lang="en-US" sz="1200" b="0" dirty="0">
                <a:effectLst/>
              </a:rPr>
              <a:t>7. </a:t>
            </a:r>
            <a:r>
              <a:rPr lang="en-US" sz="1200" b="1" dirty="0">
                <a:effectLst/>
              </a:rPr>
              <a:t>NAS Delay &amp; Late Aircraft Delay (0.72)</a:t>
            </a:r>
            <a:r>
              <a:rPr lang="en-US" sz="1200" b="0" dirty="0">
                <a:effectLst/>
              </a:rPr>
              <a:t>: Air traffic congestion often results in late aircraft arriving at the gate.</a:t>
            </a:r>
          </a:p>
          <a:p>
            <a:endParaRPr lang="en-US" sz="1200" b="0" dirty="0">
              <a:effectLst/>
            </a:endParaRPr>
          </a:p>
          <a:p>
            <a:r>
              <a:rPr lang="en-US" sz="1200" b="0" dirty="0">
                <a:effectLst/>
              </a:rPr>
              <a:t>8. </a:t>
            </a:r>
            <a:r>
              <a:rPr lang="en-US" sz="1200" b="1" dirty="0">
                <a:effectLst/>
              </a:rPr>
              <a:t>Security Delay vs. Other Delays (0.29 - 0.39)</a:t>
            </a:r>
            <a:r>
              <a:rPr lang="en-US" sz="1200" b="0" dirty="0">
                <a:effectLst/>
              </a:rPr>
              <a:t>: Security delays are relatively independent from other types of delays.</a:t>
            </a:r>
          </a:p>
          <a:p>
            <a:pPr algn="just"/>
            <a:endParaRPr lang="en-US" sz="1200" b="0" dirty="0">
              <a:effectLst/>
              <a:cs typeface="Calibri" panose="020F0502020204030204" pitchFamily="34" charset="0"/>
            </a:endParaRPr>
          </a:p>
        </p:txBody>
      </p:sp>
      <p:pic>
        <p:nvPicPr>
          <p:cNvPr id="11" name="Picture 10">
            <a:extLst>
              <a:ext uri="{FF2B5EF4-FFF2-40B4-BE49-F238E27FC236}">
                <a16:creationId xmlns:a16="http://schemas.microsoft.com/office/drawing/2014/main" id="{DFEEE270-9E4E-D426-98DC-441D516A656A}"/>
              </a:ext>
            </a:extLst>
          </p:cNvPr>
          <p:cNvPicPr>
            <a:picLocks noChangeAspect="1"/>
          </p:cNvPicPr>
          <p:nvPr/>
        </p:nvPicPr>
        <p:blipFill>
          <a:blip r:embed="rId2"/>
          <a:stretch>
            <a:fillRect/>
          </a:stretch>
        </p:blipFill>
        <p:spPr>
          <a:xfrm>
            <a:off x="6351425" y="1089313"/>
            <a:ext cx="5002375" cy="4679373"/>
          </a:xfrm>
          <a:prstGeom prst="rect">
            <a:avLst/>
          </a:prstGeom>
        </p:spPr>
      </p:pic>
    </p:spTree>
    <p:extLst>
      <p:ext uri="{BB962C8B-B14F-4D97-AF65-F5344CB8AC3E}">
        <p14:creationId xmlns:p14="http://schemas.microsoft.com/office/powerpoint/2010/main" val="3666627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176044" y="165030"/>
            <a:ext cx="10515600" cy="626873"/>
          </a:xfrm>
        </p:spPr>
        <p:txBody>
          <a:bodyPr>
            <a:normAutofit/>
          </a:bodyPr>
          <a:lstStyle/>
          <a:p>
            <a:r>
              <a:rPr lang="en-US" sz="2800" dirty="0"/>
              <a:t>Delay Duration Features</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17</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7" name="Rectangle 2">
            <a:extLst>
              <a:ext uri="{FF2B5EF4-FFF2-40B4-BE49-F238E27FC236}">
                <a16:creationId xmlns:a16="http://schemas.microsoft.com/office/drawing/2014/main" id="{062066F2-47FA-F4C4-8550-8599EF3086AD}"/>
              </a:ext>
            </a:extLst>
          </p:cNvPr>
          <p:cNvSpPr>
            <a:spLocks noChangeArrowheads="1"/>
          </p:cNvSpPr>
          <p:nvPr/>
        </p:nvSpPr>
        <p:spPr bwMode="auto">
          <a:xfrm>
            <a:off x="547077" y="3432472"/>
            <a:ext cx="4996182"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just"/>
            <a:br>
              <a:rPr lang="en-US" sz="1400" b="0" dirty="0">
                <a:solidFill>
                  <a:srgbClr val="D4D4D4"/>
                </a:solidFill>
                <a:effectLst/>
                <a:latin typeface="Consolas" panose="020B0609020204030204" pitchFamily="49" charset="0"/>
              </a:rPr>
            </a:br>
            <a:endParaRPr lang="en-US" sz="1400" b="0" dirty="0">
              <a:solidFill>
                <a:srgbClr val="D4D4D4"/>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4CA33D50-CBB6-BD4A-C909-19DC8FE707AB}"/>
              </a:ext>
            </a:extLst>
          </p:cNvPr>
          <p:cNvSpPr txBox="1"/>
          <p:nvPr/>
        </p:nvSpPr>
        <p:spPr>
          <a:xfrm>
            <a:off x="0" y="1074509"/>
            <a:ext cx="4313962" cy="5309146"/>
          </a:xfrm>
          <a:prstGeom prst="rect">
            <a:avLst/>
          </a:prstGeom>
          <a:noFill/>
        </p:spPr>
        <p:txBody>
          <a:bodyPr wrap="square">
            <a:spAutoFit/>
          </a:bodyPr>
          <a:lstStyle/>
          <a:p>
            <a:pPr algn="just"/>
            <a:r>
              <a:rPr lang="en-US" sz="1000" b="1" dirty="0">
                <a:effectLst/>
              </a:rPr>
              <a:t>Average Delays Over the Years:</a:t>
            </a:r>
            <a:endParaRPr lang="en-US" sz="1000" dirty="0"/>
          </a:p>
          <a:p>
            <a:pPr marL="171450" indent="-171450">
              <a:buFont typeface="Arial" panose="020B0604020202020204" pitchFamily="34" charset="0"/>
              <a:buChar char="•"/>
            </a:pPr>
            <a:r>
              <a:rPr lang="en-US" sz="1100" b="0" dirty="0">
                <a:effectLst/>
              </a:rPr>
              <a:t>Arrival Delay (Blue Line): The most significant trend, gradually increasing over the years, peaking around 2020, and then dropping suddenly.</a:t>
            </a:r>
          </a:p>
          <a:p>
            <a:pPr marL="171450" indent="-171450">
              <a:buFont typeface="Arial" panose="020B0604020202020204" pitchFamily="34" charset="0"/>
              <a:buChar char="•"/>
            </a:pPr>
            <a:r>
              <a:rPr lang="en-US" sz="1100" b="0" dirty="0">
                <a:effectLst/>
              </a:rPr>
              <a:t>Late Aircraft Delay (Brown Line): Shows a similar increasing trend, indicating that late arrivals impact future flights.</a:t>
            </a:r>
          </a:p>
          <a:p>
            <a:pPr marL="171450" indent="-171450">
              <a:buFont typeface="Arial" panose="020B0604020202020204" pitchFamily="34" charset="0"/>
              <a:buChar char="•"/>
            </a:pPr>
            <a:r>
              <a:rPr lang="en-US" sz="1100" b="0" dirty="0">
                <a:effectLst/>
              </a:rPr>
              <a:t>Carrier Delay (Orange Line): Also increases but at a lower rate.</a:t>
            </a:r>
          </a:p>
          <a:p>
            <a:pPr marL="171450" indent="-171450">
              <a:buFont typeface="Arial" panose="020B0604020202020204" pitchFamily="34" charset="0"/>
              <a:buChar char="•"/>
            </a:pPr>
            <a:r>
              <a:rPr lang="en-US" sz="1100" b="0" dirty="0">
                <a:effectLst/>
              </a:rPr>
              <a:t>NAS Delay (Red Line): Shows fluctuations, likely due to changes in air traffic control efficiency or airport congestion.</a:t>
            </a:r>
          </a:p>
          <a:p>
            <a:pPr marL="171450" indent="-171450">
              <a:buFont typeface="Arial" panose="020B0604020202020204" pitchFamily="34" charset="0"/>
              <a:buChar char="•"/>
            </a:pPr>
            <a:r>
              <a:rPr lang="en-US" sz="1100" b="0" dirty="0">
                <a:effectLst/>
              </a:rPr>
              <a:t>Security Delay (Purple Line): Remains low and stable, meaning security-related delays have minimal impact over time.</a:t>
            </a:r>
          </a:p>
          <a:p>
            <a:pPr marL="171450" indent="-171450">
              <a:buFont typeface="Arial" panose="020B0604020202020204" pitchFamily="34" charset="0"/>
              <a:buChar char="•"/>
            </a:pPr>
            <a:r>
              <a:rPr lang="en-US" sz="1100" b="0" dirty="0">
                <a:effectLst/>
              </a:rPr>
              <a:t>Weather Delay (Green Line): Slight increase over time but remains relatively low compared to other types of delays.</a:t>
            </a:r>
          </a:p>
          <a:p>
            <a:pPr marL="171450" indent="-171450">
              <a:buFont typeface="Arial" panose="020B0604020202020204" pitchFamily="34" charset="0"/>
              <a:buChar char="•"/>
            </a:pPr>
            <a:r>
              <a:rPr lang="en-US" sz="1100" b="0" dirty="0">
                <a:effectLst/>
              </a:rPr>
              <a:t>The delay trend consistently follows upward trajectory from 2003-2019 and drops sharply in 2019-2020 which can be attributed to Corona Pandemic.</a:t>
            </a:r>
          </a:p>
          <a:p>
            <a:br>
              <a:rPr lang="en-US" sz="1100" b="0" dirty="0">
                <a:effectLst/>
              </a:rPr>
            </a:br>
            <a:r>
              <a:rPr lang="en-US" sz="1100" b="1" dirty="0">
                <a:effectLst/>
              </a:rPr>
              <a:t>Average Delays Over the Months:</a:t>
            </a:r>
            <a:endParaRPr lang="en-US" sz="1100" dirty="0"/>
          </a:p>
          <a:p>
            <a:pPr marL="171450" indent="-171450">
              <a:buFont typeface="Arial" panose="020B0604020202020204" pitchFamily="34" charset="0"/>
              <a:buChar char="•"/>
            </a:pPr>
            <a:r>
              <a:rPr lang="en-US" sz="1100" b="0" dirty="0">
                <a:effectLst/>
              </a:rPr>
              <a:t>Arrival Delays (Blue Line) fluctuate significantly, with peaks in June-July and December, corresponding to peak travel seasons.</a:t>
            </a:r>
          </a:p>
          <a:p>
            <a:pPr marL="171450" indent="-171450">
              <a:buFont typeface="Arial" panose="020B0604020202020204" pitchFamily="34" charset="0"/>
              <a:buChar char="•"/>
            </a:pPr>
            <a:r>
              <a:rPr lang="en-US" sz="1100" b="0" dirty="0">
                <a:effectLst/>
              </a:rPr>
              <a:t>Late Aircraft Delays (Brown) follow the same pattern, further confirming the cascading delay effect.</a:t>
            </a:r>
          </a:p>
          <a:p>
            <a:pPr marL="171450" indent="-171450">
              <a:buFont typeface="Arial" panose="020B0604020202020204" pitchFamily="34" charset="0"/>
              <a:buChar char="•"/>
            </a:pPr>
            <a:r>
              <a:rPr lang="en-US" sz="1100" b="0" dirty="0">
                <a:effectLst/>
              </a:rPr>
              <a:t>Carrier Delays (Orange) and NAS Delays (Red) also peak in summer and December, showing congestion issues.</a:t>
            </a:r>
          </a:p>
          <a:p>
            <a:pPr marL="171450" indent="-171450">
              <a:buFont typeface="Arial" panose="020B0604020202020204" pitchFamily="34" charset="0"/>
              <a:buChar char="•"/>
            </a:pPr>
            <a:r>
              <a:rPr lang="en-US" sz="1100" b="0" dirty="0">
                <a:effectLst/>
              </a:rPr>
              <a:t>Weather Delays (Green) remain relatively stable but slightly increase in winter months (January, November, December), likely due to storms and snow.</a:t>
            </a:r>
          </a:p>
          <a:p>
            <a:pPr marL="171450" indent="-171450">
              <a:buFont typeface="Arial" panose="020B0604020202020204" pitchFamily="34" charset="0"/>
              <a:buChar char="•"/>
            </a:pPr>
            <a:r>
              <a:rPr lang="en-US" sz="1100" b="0" dirty="0">
                <a:effectLst/>
              </a:rPr>
              <a:t> Security Delays (Purple) remain consistently low, with no major seasonal impact.</a:t>
            </a:r>
            <a:br>
              <a:rPr lang="en-US" sz="1100" b="0" dirty="0">
                <a:effectLst/>
              </a:rPr>
            </a:br>
            <a:endParaRPr lang="en-US" sz="1100" b="0" dirty="0">
              <a:effectLst/>
            </a:endParaRPr>
          </a:p>
          <a:p>
            <a:pPr algn="just"/>
            <a:endParaRPr lang="en-US" sz="1000" b="0" dirty="0">
              <a:effectLst/>
              <a:cs typeface="Calibri" panose="020F0502020204030204" pitchFamily="34" charset="0"/>
            </a:endParaRPr>
          </a:p>
        </p:txBody>
      </p:sp>
      <p:pic>
        <p:nvPicPr>
          <p:cNvPr id="8" name="Picture 7">
            <a:extLst>
              <a:ext uri="{FF2B5EF4-FFF2-40B4-BE49-F238E27FC236}">
                <a16:creationId xmlns:a16="http://schemas.microsoft.com/office/drawing/2014/main" id="{DD0FA8F5-CA49-95E8-2753-9FA739F0F6FB}"/>
              </a:ext>
            </a:extLst>
          </p:cNvPr>
          <p:cNvPicPr>
            <a:picLocks noChangeAspect="1"/>
          </p:cNvPicPr>
          <p:nvPr/>
        </p:nvPicPr>
        <p:blipFill>
          <a:blip r:embed="rId2"/>
          <a:stretch>
            <a:fillRect/>
          </a:stretch>
        </p:blipFill>
        <p:spPr>
          <a:xfrm>
            <a:off x="4313962" y="1499313"/>
            <a:ext cx="7806388" cy="3454400"/>
          </a:xfrm>
          <a:prstGeom prst="rect">
            <a:avLst/>
          </a:prstGeom>
        </p:spPr>
      </p:pic>
    </p:spTree>
    <p:extLst>
      <p:ext uri="{BB962C8B-B14F-4D97-AF65-F5344CB8AC3E}">
        <p14:creationId xmlns:p14="http://schemas.microsoft.com/office/powerpoint/2010/main" val="1086998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176044" y="165030"/>
            <a:ext cx="10515600" cy="626873"/>
          </a:xfrm>
        </p:spPr>
        <p:txBody>
          <a:bodyPr>
            <a:normAutofit/>
          </a:bodyPr>
          <a:lstStyle/>
          <a:p>
            <a:r>
              <a:rPr lang="en-US" sz="2800" dirty="0"/>
              <a:t>Delay Duration Features</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18</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7" name="Rectangle 2">
            <a:extLst>
              <a:ext uri="{FF2B5EF4-FFF2-40B4-BE49-F238E27FC236}">
                <a16:creationId xmlns:a16="http://schemas.microsoft.com/office/drawing/2014/main" id="{062066F2-47FA-F4C4-8550-8599EF3086AD}"/>
              </a:ext>
            </a:extLst>
          </p:cNvPr>
          <p:cNvSpPr>
            <a:spLocks noChangeArrowheads="1"/>
          </p:cNvSpPr>
          <p:nvPr/>
        </p:nvSpPr>
        <p:spPr bwMode="auto">
          <a:xfrm>
            <a:off x="547077" y="3432472"/>
            <a:ext cx="4996182"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just"/>
            <a:br>
              <a:rPr lang="en-US" sz="1400" b="0" dirty="0">
                <a:solidFill>
                  <a:srgbClr val="D4D4D4"/>
                </a:solidFill>
                <a:effectLst/>
                <a:latin typeface="Consolas" panose="020B0609020204030204" pitchFamily="49" charset="0"/>
              </a:rPr>
            </a:br>
            <a:endParaRPr lang="en-US" sz="1400" b="0" dirty="0">
              <a:solidFill>
                <a:srgbClr val="D4D4D4"/>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4CA33D50-CBB6-BD4A-C909-19DC8FE707AB}"/>
              </a:ext>
            </a:extLst>
          </p:cNvPr>
          <p:cNvSpPr txBox="1"/>
          <p:nvPr/>
        </p:nvSpPr>
        <p:spPr>
          <a:xfrm>
            <a:off x="91831" y="920939"/>
            <a:ext cx="3618523" cy="4247317"/>
          </a:xfrm>
          <a:prstGeom prst="rect">
            <a:avLst/>
          </a:prstGeom>
          <a:noFill/>
        </p:spPr>
        <p:txBody>
          <a:bodyPr wrap="square">
            <a:spAutoFit/>
          </a:bodyPr>
          <a:lstStyle/>
          <a:p>
            <a:pPr algn="just"/>
            <a:r>
              <a:rPr lang="en-US" sz="1000" b="1" dirty="0">
                <a:effectLst/>
              </a:rPr>
              <a:t>Total Airline Delays by Airports: </a:t>
            </a:r>
          </a:p>
          <a:p>
            <a:pPr algn="just"/>
            <a:r>
              <a:rPr lang="en-US" sz="1000" b="0" dirty="0">
                <a:effectLst/>
              </a:rPr>
              <a:t>    </a:t>
            </a:r>
          </a:p>
          <a:p>
            <a:pPr marL="171450" indent="-171450" algn="just">
              <a:buFont typeface="Arial" panose="020B0604020202020204" pitchFamily="34" charset="0"/>
              <a:buChar char="•"/>
            </a:pPr>
            <a:r>
              <a:rPr lang="en-US" sz="1000" b="0" dirty="0">
                <a:effectLst/>
              </a:rPr>
              <a:t>Arrival Delays (Blue Bars) are the largest component of total delays at most airports.</a:t>
            </a:r>
          </a:p>
          <a:p>
            <a:pPr marL="171450" indent="-171450" algn="just">
              <a:buFont typeface="Arial" panose="020B0604020202020204" pitchFamily="34" charset="0"/>
              <a:buChar char="•"/>
            </a:pPr>
            <a:r>
              <a:rPr lang="en-US" sz="1000" b="0" dirty="0">
                <a:effectLst/>
              </a:rPr>
              <a:t>Airports like ATL, ORD, MSP have significantly high delays, possibly due to high traffic and congestion.</a:t>
            </a:r>
          </a:p>
          <a:p>
            <a:pPr marL="171450" indent="-171450" algn="just">
              <a:buFont typeface="Arial" panose="020B0604020202020204" pitchFamily="34" charset="0"/>
              <a:buChar char="•"/>
            </a:pPr>
            <a:r>
              <a:rPr lang="en-US" sz="1000" b="0" dirty="0">
                <a:effectLst/>
              </a:rPr>
              <a:t>Carrier delays (Orange), NAS delays (Red), and late aircraft delays (Brown) contribute significantly but vary by airport.</a:t>
            </a:r>
          </a:p>
          <a:p>
            <a:pPr marL="171450" indent="-171450" algn="just">
              <a:buFont typeface="Arial" panose="020B0604020202020204" pitchFamily="34" charset="0"/>
              <a:buChar char="•"/>
            </a:pPr>
            <a:r>
              <a:rPr lang="en-US" sz="1000" b="0" dirty="0">
                <a:effectLst/>
              </a:rPr>
              <a:t>Weather delays (Green) and Security delays (Purple) are generally smaller but present in some cases.</a:t>
            </a:r>
          </a:p>
          <a:p>
            <a:pPr algn="just"/>
            <a:br>
              <a:rPr lang="en-US" sz="1000" b="0" dirty="0">
                <a:effectLst/>
              </a:rPr>
            </a:br>
            <a:endParaRPr lang="en-US" sz="1000" b="0" dirty="0">
              <a:effectLst/>
            </a:endParaRPr>
          </a:p>
          <a:p>
            <a:pPr algn="just"/>
            <a:endParaRPr lang="en-US" sz="1000" dirty="0"/>
          </a:p>
          <a:p>
            <a:pPr algn="just"/>
            <a:endParaRPr lang="en-US" sz="1000" dirty="0"/>
          </a:p>
          <a:p>
            <a:pPr algn="just"/>
            <a:endParaRPr lang="en-US" sz="1000" dirty="0"/>
          </a:p>
          <a:p>
            <a:pPr algn="just"/>
            <a:endParaRPr lang="en-US" sz="1000" dirty="0"/>
          </a:p>
          <a:p>
            <a:pPr algn="just"/>
            <a:endParaRPr lang="en-US" sz="1000" dirty="0"/>
          </a:p>
          <a:p>
            <a:pPr algn="just"/>
            <a:r>
              <a:rPr lang="en-US" sz="1000" b="1" dirty="0">
                <a:effectLst/>
              </a:rPr>
              <a:t>Total Airline Delays by Carriers:</a:t>
            </a:r>
          </a:p>
          <a:p>
            <a:pPr marL="171450" indent="-171450" algn="just">
              <a:buFont typeface="Arial" panose="020B0604020202020204" pitchFamily="34" charset="0"/>
              <a:buChar char="•"/>
            </a:pPr>
            <a:endParaRPr lang="en-US" sz="1000" b="0" dirty="0">
              <a:effectLst/>
            </a:endParaRPr>
          </a:p>
          <a:p>
            <a:pPr marL="171450" indent="-171450" algn="just">
              <a:buFont typeface="Arial" panose="020B0604020202020204" pitchFamily="34" charset="0"/>
              <a:buChar char="•"/>
            </a:pPr>
            <a:r>
              <a:rPr lang="en-US" sz="1000" b="0" dirty="0">
                <a:effectLst/>
              </a:rPr>
              <a:t>Arrival Delays (Blue) dominate across most airlines.</a:t>
            </a:r>
          </a:p>
          <a:p>
            <a:pPr marL="171450" indent="-171450" algn="just">
              <a:buFont typeface="Arial" panose="020B0604020202020204" pitchFamily="34" charset="0"/>
              <a:buChar char="•"/>
            </a:pPr>
            <a:r>
              <a:rPr lang="en-US" sz="1000" b="0" dirty="0">
                <a:effectLst/>
              </a:rPr>
              <a:t>Some airlines (e.g., DL, UA, AA, and WN) experience significantly high delays, likely due to their high flight volume.</a:t>
            </a:r>
          </a:p>
          <a:p>
            <a:pPr marL="171450" indent="-171450" algn="just">
              <a:buFont typeface="Arial" panose="020B0604020202020204" pitchFamily="34" charset="0"/>
              <a:buChar char="•"/>
            </a:pPr>
            <a:r>
              <a:rPr lang="en-US" sz="1000" b="0" dirty="0">
                <a:effectLst/>
              </a:rPr>
              <a:t>Late Aircraft Delays (Brown) are another major cause, indicating that delays cascade across flights.</a:t>
            </a:r>
          </a:p>
          <a:p>
            <a:pPr marL="171450" indent="-171450" algn="just">
              <a:buFont typeface="Arial" panose="020B0604020202020204" pitchFamily="34" charset="0"/>
              <a:buChar char="•"/>
            </a:pPr>
            <a:r>
              <a:rPr lang="en-US" sz="1000" b="0" dirty="0">
                <a:effectLst/>
              </a:rPr>
              <a:t>Smaller airlines (right side) generally have lower total delays, likely due to fewer operations.</a:t>
            </a:r>
          </a:p>
          <a:p>
            <a:pPr algn="just"/>
            <a:endParaRPr lang="en-US" sz="1000" b="0" dirty="0">
              <a:effectLst/>
              <a:cs typeface="Calibri" panose="020F0502020204030204" pitchFamily="34" charset="0"/>
            </a:endParaRPr>
          </a:p>
        </p:txBody>
      </p:sp>
      <p:pic>
        <p:nvPicPr>
          <p:cNvPr id="11" name="Picture 10">
            <a:extLst>
              <a:ext uri="{FF2B5EF4-FFF2-40B4-BE49-F238E27FC236}">
                <a16:creationId xmlns:a16="http://schemas.microsoft.com/office/drawing/2014/main" id="{CE246F91-4CB4-7BF5-FC9A-838C1A5C567E}"/>
              </a:ext>
            </a:extLst>
          </p:cNvPr>
          <p:cNvPicPr>
            <a:picLocks noChangeAspect="1"/>
          </p:cNvPicPr>
          <p:nvPr/>
        </p:nvPicPr>
        <p:blipFill>
          <a:blip r:embed="rId2"/>
          <a:stretch>
            <a:fillRect/>
          </a:stretch>
        </p:blipFill>
        <p:spPr>
          <a:xfrm>
            <a:off x="3710354" y="677871"/>
            <a:ext cx="8481646" cy="5643356"/>
          </a:xfrm>
          <a:prstGeom prst="rect">
            <a:avLst/>
          </a:prstGeom>
        </p:spPr>
      </p:pic>
    </p:spTree>
    <p:extLst>
      <p:ext uri="{BB962C8B-B14F-4D97-AF65-F5344CB8AC3E}">
        <p14:creationId xmlns:p14="http://schemas.microsoft.com/office/powerpoint/2010/main" val="1419724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176044" y="165030"/>
            <a:ext cx="10515600" cy="626873"/>
          </a:xfrm>
        </p:spPr>
        <p:txBody>
          <a:bodyPr>
            <a:normAutofit/>
          </a:bodyPr>
          <a:lstStyle/>
          <a:p>
            <a:r>
              <a:rPr lang="en-US" sz="2800" dirty="0"/>
              <a:t>Delay Count Features</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19</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7" name="Rectangle 2">
            <a:extLst>
              <a:ext uri="{FF2B5EF4-FFF2-40B4-BE49-F238E27FC236}">
                <a16:creationId xmlns:a16="http://schemas.microsoft.com/office/drawing/2014/main" id="{062066F2-47FA-F4C4-8550-8599EF3086AD}"/>
              </a:ext>
            </a:extLst>
          </p:cNvPr>
          <p:cNvSpPr>
            <a:spLocks noChangeArrowheads="1"/>
          </p:cNvSpPr>
          <p:nvPr/>
        </p:nvSpPr>
        <p:spPr bwMode="auto">
          <a:xfrm>
            <a:off x="547077" y="3432472"/>
            <a:ext cx="4996182"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just"/>
            <a:br>
              <a:rPr lang="en-US" sz="1400" b="0" dirty="0">
                <a:solidFill>
                  <a:srgbClr val="D4D4D4"/>
                </a:solidFill>
                <a:effectLst/>
                <a:latin typeface="Consolas" panose="020B0609020204030204" pitchFamily="49" charset="0"/>
              </a:rPr>
            </a:br>
            <a:endParaRPr lang="en-US" sz="1400" b="0" dirty="0">
              <a:solidFill>
                <a:srgbClr val="D4D4D4"/>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4CA33D50-CBB6-BD4A-C909-19DC8FE707AB}"/>
              </a:ext>
            </a:extLst>
          </p:cNvPr>
          <p:cNvSpPr txBox="1"/>
          <p:nvPr/>
        </p:nvSpPr>
        <p:spPr>
          <a:xfrm>
            <a:off x="248165" y="1274564"/>
            <a:ext cx="5414698" cy="4862870"/>
          </a:xfrm>
          <a:prstGeom prst="rect">
            <a:avLst/>
          </a:prstGeom>
          <a:noFill/>
        </p:spPr>
        <p:txBody>
          <a:bodyPr wrap="square">
            <a:spAutoFit/>
          </a:bodyPr>
          <a:lstStyle/>
          <a:p>
            <a:pPr algn="just"/>
            <a:br>
              <a:rPr lang="en-US" sz="1200" b="0" dirty="0">
                <a:effectLst/>
              </a:rPr>
            </a:br>
            <a:r>
              <a:rPr lang="en-US" sz="1200" b="0" dirty="0">
                <a:effectLst/>
              </a:rPr>
              <a:t>1. Arr</a:t>
            </a:r>
            <a:r>
              <a:rPr lang="en-US" sz="1200" dirty="0"/>
              <a:t>_</a:t>
            </a:r>
            <a:r>
              <a:rPr lang="en-US" sz="1200" b="0" dirty="0">
                <a:effectLst/>
              </a:rPr>
              <a:t>Del15 (Arrival Delays of 15+ Minutes): Most flights have fewer than 1,000 delays, but some airports or airlines have more than 6,000 delays. The long tail shows that a few cases experience significantly more delays than the average.</a:t>
            </a:r>
          </a:p>
          <a:p>
            <a:pPr algn="just"/>
            <a:br>
              <a:rPr lang="en-US" sz="1200" b="0" dirty="0">
                <a:effectLst/>
              </a:rPr>
            </a:br>
            <a:r>
              <a:rPr lang="en-US" sz="1200" b="0" dirty="0">
                <a:effectLst/>
              </a:rPr>
              <a:t>2. Carrier_Ct (Carrier-Related Delays): Most values are concentrated near 0–500 delays. Some airlines experience over 1,500 carrier-related delays, likely due to operational inefficiencies such as maintenance or crew shortages.</a:t>
            </a:r>
          </a:p>
          <a:p>
            <a:pPr algn="just"/>
            <a:br>
              <a:rPr lang="en-US" sz="1200" b="0" dirty="0">
                <a:effectLst/>
              </a:rPr>
            </a:br>
            <a:r>
              <a:rPr lang="en-US" sz="1200" b="0" dirty="0">
                <a:effectLst/>
              </a:rPr>
              <a:t>3. Weather_Ct (Weather-Related Delays): Weather-related delays tend to be less frequent compared to other delay types. Most values are below 200, but a few cases reach over 600 delays, likely during extreme weather events.</a:t>
            </a:r>
          </a:p>
          <a:p>
            <a:pPr algn="just"/>
            <a:br>
              <a:rPr lang="en-US" sz="1200" b="0" dirty="0">
                <a:effectLst/>
              </a:rPr>
            </a:br>
            <a:r>
              <a:rPr lang="en-US" sz="1200" b="0" dirty="0">
                <a:effectLst/>
              </a:rPr>
              <a:t>4. NAS_Ct (National Aviation System Delays): NAS delays are generally higher than weather delays, often between 0–1,000 delays. A few instances reach over 4,000 delays, possibly due to air traffic congestion and airport inefficiencies.</a:t>
            </a:r>
          </a:p>
          <a:p>
            <a:pPr algn="just"/>
            <a:br>
              <a:rPr lang="en-US" sz="1200" b="0" dirty="0">
                <a:effectLst/>
              </a:rPr>
            </a:br>
            <a:r>
              <a:rPr lang="en-US" sz="1200" b="0" dirty="0">
                <a:effectLst/>
              </a:rPr>
              <a:t>5. Security_Ct (Security Delays): The least frequent type of delay, with most values below 20. A few cases reach above 80, possibly due to security incidents or increased screening measures.</a:t>
            </a:r>
          </a:p>
          <a:p>
            <a:pPr algn="just"/>
            <a:br>
              <a:rPr lang="en-US" sz="1200" b="0" dirty="0">
                <a:effectLst/>
              </a:rPr>
            </a:br>
            <a:r>
              <a:rPr lang="en-US" sz="1200" b="0" dirty="0">
                <a:effectLst/>
              </a:rPr>
              <a:t>6. Late_Aircraft_Ct(Late Aircraft Delays): A significant contributor to flight disruptions, with many values in the 500–1,500 range. A few cases exceed 2,000 delays, showing how late flights cause cascading delays across the system.</a:t>
            </a:r>
          </a:p>
          <a:p>
            <a:pPr algn="just"/>
            <a:endParaRPr lang="en-US" sz="1000" b="0" dirty="0">
              <a:effectLst/>
              <a:cs typeface="Calibri" panose="020F0502020204030204" pitchFamily="34" charset="0"/>
            </a:endParaRPr>
          </a:p>
        </p:txBody>
      </p:sp>
      <p:pic>
        <p:nvPicPr>
          <p:cNvPr id="9" name="Picture 8">
            <a:extLst>
              <a:ext uri="{FF2B5EF4-FFF2-40B4-BE49-F238E27FC236}">
                <a16:creationId xmlns:a16="http://schemas.microsoft.com/office/drawing/2014/main" id="{43236A44-D06C-A632-A8A1-3EB33AE63F84}"/>
              </a:ext>
            </a:extLst>
          </p:cNvPr>
          <p:cNvPicPr>
            <a:picLocks noChangeAspect="1"/>
          </p:cNvPicPr>
          <p:nvPr/>
        </p:nvPicPr>
        <p:blipFill>
          <a:blip r:embed="rId2"/>
          <a:stretch>
            <a:fillRect/>
          </a:stretch>
        </p:blipFill>
        <p:spPr>
          <a:xfrm>
            <a:off x="5662862" y="1348334"/>
            <a:ext cx="6382173" cy="4235101"/>
          </a:xfrm>
          <a:prstGeom prst="rect">
            <a:avLst/>
          </a:prstGeom>
        </p:spPr>
      </p:pic>
    </p:spTree>
    <p:extLst>
      <p:ext uri="{BB962C8B-B14F-4D97-AF65-F5344CB8AC3E}">
        <p14:creationId xmlns:p14="http://schemas.microsoft.com/office/powerpoint/2010/main" val="2336723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334861" y="136525"/>
            <a:ext cx="10515600" cy="626873"/>
          </a:xfrm>
        </p:spPr>
        <p:txBody>
          <a:bodyPr>
            <a:normAutofit/>
          </a:bodyPr>
          <a:lstStyle/>
          <a:p>
            <a:r>
              <a:rPr lang="en-US" sz="2800" dirty="0"/>
              <a:t>Exploratory Data Analysis(EDA)- Need?</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2</a:t>
            </a:fld>
            <a:endParaRPr lang="en-US" dirty="0"/>
          </a:p>
        </p:txBody>
      </p:sp>
      <p:sp>
        <p:nvSpPr>
          <p:cNvPr id="6" name="Oval 5">
            <a:extLst>
              <a:ext uri="{FF2B5EF4-FFF2-40B4-BE49-F238E27FC236}">
                <a16:creationId xmlns:a16="http://schemas.microsoft.com/office/drawing/2014/main" id="{34FF31E3-22BC-A616-D756-B9AA6459C040}"/>
              </a:ext>
            </a:extLst>
          </p:cNvPr>
          <p:cNvSpPr/>
          <p:nvPr/>
        </p:nvSpPr>
        <p:spPr>
          <a:xfrm>
            <a:off x="4921890" y="3030522"/>
            <a:ext cx="1526097" cy="79695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19C103B-1366-E172-245B-1F3A9CAA10DB}"/>
              </a:ext>
            </a:extLst>
          </p:cNvPr>
          <p:cNvSpPr txBox="1"/>
          <p:nvPr/>
        </p:nvSpPr>
        <p:spPr>
          <a:xfrm>
            <a:off x="5404607" y="3244333"/>
            <a:ext cx="1677798" cy="369332"/>
          </a:xfrm>
          <a:prstGeom prst="rect">
            <a:avLst/>
          </a:prstGeom>
          <a:noFill/>
        </p:spPr>
        <p:txBody>
          <a:bodyPr wrap="square" rtlCol="0">
            <a:spAutoFit/>
          </a:bodyPr>
          <a:lstStyle/>
          <a:p>
            <a:r>
              <a:rPr lang="en-US" dirty="0"/>
              <a:t>EDA</a:t>
            </a:r>
          </a:p>
        </p:txBody>
      </p:sp>
      <p:cxnSp>
        <p:nvCxnSpPr>
          <p:cNvPr id="9" name="Straight Arrow Connector 8">
            <a:extLst>
              <a:ext uri="{FF2B5EF4-FFF2-40B4-BE49-F238E27FC236}">
                <a16:creationId xmlns:a16="http://schemas.microsoft.com/office/drawing/2014/main" id="{8C0062B8-816D-CD13-3C5B-166D2F3B02B3}"/>
              </a:ext>
            </a:extLst>
          </p:cNvPr>
          <p:cNvCxnSpPr>
            <a:stCxn id="6" idx="7"/>
          </p:cNvCxnSpPr>
          <p:nvPr/>
        </p:nvCxnSpPr>
        <p:spPr>
          <a:xfrm flipV="1">
            <a:off x="6224495" y="2214694"/>
            <a:ext cx="1224928" cy="9325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BF631C8-29B6-9EA8-759A-525A35BBE358}"/>
              </a:ext>
            </a:extLst>
          </p:cNvPr>
          <p:cNvCxnSpPr>
            <a:cxnSpLocks/>
          </p:cNvCxnSpPr>
          <p:nvPr/>
        </p:nvCxnSpPr>
        <p:spPr>
          <a:xfrm flipH="1" flipV="1">
            <a:off x="4093827" y="2214694"/>
            <a:ext cx="1087773" cy="8977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5F5A8B3-0A37-3185-3231-44A0E9B4127F}"/>
              </a:ext>
            </a:extLst>
          </p:cNvPr>
          <p:cNvSpPr txBox="1"/>
          <p:nvPr/>
        </p:nvSpPr>
        <p:spPr>
          <a:xfrm>
            <a:off x="2570001" y="1820139"/>
            <a:ext cx="1744910" cy="523220"/>
          </a:xfrm>
          <a:prstGeom prst="rect">
            <a:avLst/>
          </a:prstGeom>
          <a:noFill/>
        </p:spPr>
        <p:txBody>
          <a:bodyPr wrap="square" rtlCol="0">
            <a:spAutoFit/>
          </a:bodyPr>
          <a:lstStyle/>
          <a:p>
            <a:pPr algn="ctr"/>
            <a:r>
              <a:rPr lang="en-US" sz="1400" dirty="0"/>
              <a:t>Understand And Summarize Data</a:t>
            </a:r>
          </a:p>
        </p:txBody>
      </p:sp>
      <p:sp>
        <p:nvSpPr>
          <p:cNvPr id="13" name="TextBox 12">
            <a:extLst>
              <a:ext uri="{FF2B5EF4-FFF2-40B4-BE49-F238E27FC236}">
                <a16:creationId xmlns:a16="http://schemas.microsoft.com/office/drawing/2014/main" id="{1C620936-67FC-E6E3-E3BF-EF19A4E7E479}"/>
              </a:ext>
            </a:extLst>
          </p:cNvPr>
          <p:cNvSpPr txBox="1"/>
          <p:nvPr/>
        </p:nvSpPr>
        <p:spPr>
          <a:xfrm>
            <a:off x="7449423" y="1869194"/>
            <a:ext cx="1879134" cy="738664"/>
          </a:xfrm>
          <a:prstGeom prst="rect">
            <a:avLst/>
          </a:prstGeom>
          <a:noFill/>
        </p:spPr>
        <p:txBody>
          <a:bodyPr wrap="square" rtlCol="0">
            <a:spAutoFit/>
          </a:bodyPr>
          <a:lstStyle/>
          <a:p>
            <a:pPr algn="ctr"/>
            <a:r>
              <a:rPr lang="en-US" sz="1400" dirty="0"/>
              <a:t>Handling Missing, Duplicate and Outliers</a:t>
            </a:r>
          </a:p>
          <a:p>
            <a:endParaRPr lang="en-US" sz="1400" dirty="0"/>
          </a:p>
        </p:txBody>
      </p:sp>
      <p:cxnSp>
        <p:nvCxnSpPr>
          <p:cNvPr id="14" name="Straight Arrow Connector 13">
            <a:extLst>
              <a:ext uri="{FF2B5EF4-FFF2-40B4-BE49-F238E27FC236}">
                <a16:creationId xmlns:a16="http://schemas.microsoft.com/office/drawing/2014/main" id="{DC08316A-0585-E626-10E7-2B970D8269C7}"/>
              </a:ext>
            </a:extLst>
          </p:cNvPr>
          <p:cNvCxnSpPr>
            <a:cxnSpLocks/>
            <a:stCxn id="6" idx="2"/>
          </p:cNvCxnSpPr>
          <p:nvPr/>
        </p:nvCxnSpPr>
        <p:spPr>
          <a:xfrm flipH="1" flipV="1">
            <a:off x="3707933" y="3428999"/>
            <a:ext cx="121395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93B5607-DA04-81E1-FA25-0F9E9FF9058A}"/>
              </a:ext>
            </a:extLst>
          </p:cNvPr>
          <p:cNvCxnSpPr>
            <a:cxnSpLocks/>
            <a:stCxn id="6" idx="3"/>
          </p:cNvCxnSpPr>
          <p:nvPr/>
        </p:nvCxnSpPr>
        <p:spPr>
          <a:xfrm flipH="1">
            <a:off x="4444835" y="3710766"/>
            <a:ext cx="700547" cy="7548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D0A75CB-3193-85CB-EF96-9627FE19F4B6}"/>
              </a:ext>
            </a:extLst>
          </p:cNvPr>
          <p:cNvCxnSpPr>
            <a:cxnSpLocks/>
          </p:cNvCxnSpPr>
          <p:nvPr/>
        </p:nvCxnSpPr>
        <p:spPr>
          <a:xfrm flipV="1">
            <a:off x="6453668" y="3408843"/>
            <a:ext cx="1322926" cy="20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4BAEDFF-E84F-2A7F-BA59-3B334F464759}"/>
              </a:ext>
            </a:extLst>
          </p:cNvPr>
          <p:cNvCxnSpPr>
            <a:cxnSpLocks/>
          </p:cNvCxnSpPr>
          <p:nvPr/>
        </p:nvCxnSpPr>
        <p:spPr>
          <a:xfrm>
            <a:off x="6261788" y="3709862"/>
            <a:ext cx="508127" cy="7557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D442C54-76C3-5B1C-6BB3-4A0B7A2BAF77}"/>
              </a:ext>
            </a:extLst>
          </p:cNvPr>
          <p:cNvSpPr txBox="1"/>
          <p:nvPr/>
        </p:nvSpPr>
        <p:spPr>
          <a:xfrm>
            <a:off x="2379633" y="3265032"/>
            <a:ext cx="1744910" cy="307777"/>
          </a:xfrm>
          <a:prstGeom prst="rect">
            <a:avLst/>
          </a:prstGeom>
          <a:noFill/>
        </p:spPr>
        <p:txBody>
          <a:bodyPr wrap="square" rtlCol="0">
            <a:spAutoFit/>
          </a:bodyPr>
          <a:lstStyle/>
          <a:p>
            <a:r>
              <a:rPr lang="en-US" sz="1400" dirty="0"/>
              <a:t>Visualizing Data</a:t>
            </a:r>
          </a:p>
        </p:txBody>
      </p:sp>
      <p:sp>
        <p:nvSpPr>
          <p:cNvPr id="27" name="TextBox 26">
            <a:extLst>
              <a:ext uri="{FF2B5EF4-FFF2-40B4-BE49-F238E27FC236}">
                <a16:creationId xmlns:a16="http://schemas.microsoft.com/office/drawing/2014/main" id="{75041A22-FC3B-2186-E588-AF63887119E9}"/>
              </a:ext>
            </a:extLst>
          </p:cNvPr>
          <p:cNvSpPr txBox="1"/>
          <p:nvPr/>
        </p:nvSpPr>
        <p:spPr>
          <a:xfrm>
            <a:off x="7776594" y="3186642"/>
            <a:ext cx="1744910" cy="523220"/>
          </a:xfrm>
          <a:prstGeom prst="rect">
            <a:avLst/>
          </a:prstGeom>
          <a:noFill/>
        </p:spPr>
        <p:txBody>
          <a:bodyPr wrap="square" rtlCol="0">
            <a:spAutoFit/>
          </a:bodyPr>
          <a:lstStyle/>
          <a:p>
            <a:pPr algn="ctr"/>
            <a:r>
              <a:rPr lang="en-US" sz="1400" dirty="0"/>
              <a:t>Feature Engineering and transformation</a:t>
            </a:r>
          </a:p>
        </p:txBody>
      </p:sp>
      <p:sp>
        <p:nvSpPr>
          <p:cNvPr id="28" name="TextBox 27">
            <a:extLst>
              <a:ext uri="{FF2B5EF4-FFF2-40B4-BE49-F238E27FC236}">
                <a16:creationId xmlns:a16="http://schemas.microsoft.com/office/drawing/2014/main" id="{E32DF528-1F6C-EF38-7A7C-045EB2CE59E8}"/>
              </a:ext>
            </a:extLst>
          </p:cNvPr>
          <p:cNvSpPr txBox="1"/>
          <p:nvPr/>
        </p:nvSpPr>
        <p:spPr>
          <a:xfrm>
            <a:off x="3572380" y="4485741"/>
            <a:ext cx="1744910" cy="523220"/>
          </a:xfrm>
          <a:prstGeom prst="rect">
            <a:avLst/>
          </a:prstGeom>
          <a:noFill/>
        </p:spPr>
        <p:txBody>
          <a:bodyPr wrap="square" rtlCol="0">
            <a:spAutoFit/>
          </a:bodyPr>
          <a:lstStyle/>
          <a:p>
            <a:pPr algn="ctr"/>
            <a:r>
              <a:rPr lang="en-US" sz="1400" dirty="0"/>
              <a:t>Detecting patterns and insights</a:t>
            </a:r>
          </a:p>
        </p:txBody>
      </p:sp>
      <p:sp>
        <p:nvSpPr>
          <p:cNvPr id="29" name="TextBox 28">
            <a:extLst>
              <a:ext uri="{FF2B5EF4-FFF2-40B4-BE49-F238E27FC236}">
                <a16:creationId xmlns:a16="http://schemas.microsoft.com/office/drawing/2014/main" id="{999D0805-3E17-A420-92D4-34186DB2133B}"/>
              </a:ext>
            </a:extLst>
          </p:cNvPr>
          <p:cNvSpPr txBox="1"/>
          <p:nvPr/>
        </p:nvSpPr>
        <p:spPr>
          <a:xfrm>
            <a:off x="6303733" y="4487071"/>
            <a:ext cx="1744910" cy="523220"/>
          </a:xfrm>
          <a:prstGeom prst="rect">
            <a:avLst/>
          </a:prstGeom>
          <a:noFill/>
        </p:spPr>
        <p:txBody>
          <a:bodyPr wrap="square" rtlCol="0">
            <a:spAutoFit/>
          </a:bodyPr>
          <a:lstStyle/>
          <a:p>
            <a:pPr algn="ctr"/>
            <a:r>
              <a:rPr lang="en-US" sz="1400" dirty="0"/>
              <a:t>Guides Model Selection</a:t>
            </a:r>
          </a:p>
        </p:txBody>
      </p:sp>
      <p:pic>
        <p:nvPicPr>
          <p:cNvPr id="11266" name="Picture 2" descr="Paper Magnifying Glass Icon Images – Browse 42,863 Stock Photos, Vectors,  and Video | Adobe Stock">
            <a:extLst>
              <a:ext uri="{FF2B5EF4-FFF2-40B4-BE49-F238E27FC236}">
                <a16:creationId xmlns:a16="http://schemas.microsoft.com/office/drawing/2014/main" id="{A69618B9-5F40-9D10-B868-6F4FC01B5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9148" y="4288646"/>
            <a:ext cx="2743201" cy="182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354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176044" y="165030"/>
            <a:ext cx="10515600" cy="626873"/>
          </a:xfrm>
        </p:spPr>
        <p:txBody>
          <a:bodyPr>
            <a:normAutofit/>
          </a:bodyPr>
          <a:lstStyle/>
          <a:p>
            <a:r>
              <a:rPr lang="en-US" sz="2800" dirty="0"/>
              <a:t>Delay Count Features</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20</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7" name="Rectangle 2">
            <a:extLst>
              <a:ext uri="{FF2B5EF4-FFF2-40B4-BE49-F238E27FC236}">
                <a16:creationId xmlns:a16="http://schemas.microsoft.com/office/drawing/2014/main" id="{062066F2-47FA-F4C4-8550-8599EF3086AD}"/>
              </a:ext>
            </a:extLst>
          </p:cNvPr>
          <p:cNvSpPr>
            <a:spLocks noChangeArrowheads="1"/>
          </p:cNvSpPr>
          <p:nvPr/>
        </p:nvSpPr>
        <p:spPr bwMode="auto">
          <a:xfrm>
            <a:off x="547077" y="3432472"/>
            <a:ext cx="4996182"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just"/>
            <a:br>
              <a:rPr lang="en-US" sz="1400" b="0" dirty="0">
                <a:solidFill>
                  <a:srgbClr val="D4D4D4"/>
                </a:solidFill>
                <a:effectLst/>
                <a:latin typeface="Consolas" panose="020B0609020204030204" pitchFamily="49" charset="0"/>
              </a:rPr>
            </a:br>
            <a:endParaRPr lang="en-US" sz="1400" b="0" dirty="0">
              <a:solidFill>
                <a:srgbClr val="D4D4D4"/>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4CA33D50-CBB6-BD4A-C909-19DC8FE707AB}"/>
              </a:ext>
            </a:extLst>
          </p:cNvPr>
          <p:cNvSpPr txBox="1"/>
          <p:nvPr/>
        </p:nvSpPr>
        <p:spPr>
          <a:xfrm>
            <a:off x="401552" y="1016425"/>
            <a:ext cx="6050385" cy="4893647"/>
          </a:xfrm>
          <a:prstGeom prst="rect">
            <a:avLst/>
          </a:prstGeom>
          <a:noFill/>
        </p:spPr>
        <p:txBody>
          <a:bodyPr wrap="square">
            <a:spAutoFit/>
          </a:bodyPr>
          <a:lstStyle/>
          <a:p>
            <a:br>
              <a:rPr lang="en-US" sz="1200" b="0" dirty="0">
                <a:effectLst/>
              </a:rPr>
            </a:br>
            <a:r>
              <a:rPr lang="en-US" sz="1200" b="0" dirty="0">
                <a:effectLst/>
              </a:rPr>
              <a:t>1. Arr Del15 &amp; Late Aircraft Ct (0.93): A very strong correlation, meaning late aircraft delays significantly contribute to overall arrival delays.</a:t>
            </a:r>
          </a:p>
          <a:p>
            <a:br>
              <a:rPr lang="en-US" sz="1200" b="0" dirty="0">
                <a:effectLst/>
              </a:rPr>
            </a:br>
            <a:r>
              <a:rPr lang="en-US" sz="1200" b="0" dirty="0">
                <a:effectLst/>
              </a:rPr>
              <a:t>2. Arr Del15 &amp; NAS Ct (0.93): National Airspace System (NAS) delays (congestion, air traffic control issues) strongly contribute to arrival delays.</a:t>
            </a:r>
          </a:p>
          <a:p>
            <a:br>
              <a:rPr lang="en-US" sz="1200" b="0" dirty="0">
                <a:effectLst/>
              </a:rPr>
            </a:br>
            <a:r>
              <a:rPr lang="en-US" sz="1200" b="0" dirty="0">
                <a:effectLst/>
              </a:rPr>
              <a:t>3. Arr Del15 &amp; Carrier Ct (0.90): Carrier-related delays (maintenance, crew, scheduling) are a major factor in arrival delays. Airlines with high carrier delays struggle with on-time arrivals.</a:t>
            </a:r>
          </a:p>
          <a:p>
            <a:br>
              <a:rPr lang="en-US" sz="1200" b="0" dirty="0">
                <a:effectLst/>
              </a:rPr>
            </a:br>
            <a:r>
              <a:rPr lang="en-US" sz="1200" b="0" dirty="0">
                <a:effectLst/>
              </a:rPr>
              <a:t>4. Carrier Ct &amp; Late Aircraft Ct (0.84): If an airline experiences carrier-related delays, it often results in late aircraft delays. Indicates cascading delays from airline operations.</a:t>
            </a:r>
          </a:p>
          <a:p>
            <a:br>
              <a:rPr lang="en-US" sz="1200" b="0" dirty="0">
                <a:effectLst/>
              </a:rPr>
            </a:br>
            <a:r>
              <a:rPr lang="en-US" sz="1200" b="0" dirty="0">
                <a:effectLst/>
              </a:rPr>
              <a:t>5. Weather Ct &amp; Carrier Ct (0.72): Weather delays affect airline operations, increasing carrier-related delays.</a:t>
            </a:r>
          </a:p>
          <a:p>
            <a:br>
              <a:rPr lang="en-US" sz="1200" b="0" dirty="0">
                <a:effectLst/>
              </a:rPr>
            </a:br>
            <a:r>
              <a:rPr lang="en-US" sz="1200" b="0" dirty="0">
                <a:effectLst/>
              </a:rPr>
              <a:t>6. Weather Ct &amp; NAS Ct (0.61): Weather conditions impact air traffic control, increasing NAS-related delays.</a:t>
            </a:r>
          </a:p>
          <a:p>
            <a:br>
              <a:rPr lang="en-US" sz="1200" b="0" dirty="0">
                <a:effectLst/>
              </a:rPr>
            </a:br>
            <a:r>
              <a:rPr lang="en-US" sz="1200" b="0" dirty="0">
                <a:effectLst/>
              </a:rPr>
              <a:t>7. NAS Ct &amp; Late Aircraft Ct (0.76): Air traffic congestion leads to late-arriving flights, affecting subsequent flight schedules.</a:t>
            </a:r>
          </a:p>
          <a:p>
            <a:br>
              <a:rPr lang="en-US" sz="1200" b="0" dirty="0">
                <a:effectLst/>
              </a:rPr>
            </a:br>
            <a:r>
              <a:rPr lang="en-US" sz="1200" b="0" dirty="0">
                <a:effectLst/>
              </a:rPr>
              <a:t>8. Security Ct &amp; Other Delays (0.37 - 0.51): Security delays have weak correlations with other delay types. These delays are often caused by TSA screenings, security threats, or operational decisions rather than air traffic congestion.</a:t>
            </a:r>
          </a:p>
          <a:p>
            <a:pPr algn="just"/>
            <a:endParaRPr lang="en-US" sz="1200" b="0" dirty="0">
              <a:effectLst/>
              <a:cs typeface="Calibri" panose="020F0502020204030204" pitchFamily="34" charset="0"/>
            </a:endParaRPr>
          </a:p>
        </p:txBody>
      </p:sp>
      <p:pic>
        <p:nvPicPr>
          <p:cNvPr id="8" name="Picture 7">
            <a:extLst>
              <a:ext uri="{FF2B5EF4-FFF2-40B4-BE49-F238E27FC236}">
                <a16:creationId xmlns:a16="http://schemas.microsoft.com/office/drawing/2014/main" id="{2671BD2E-F5CB-91BB-219A-DF5D6E6B6F91}"/>
              </a:ext>
            </a:extLst>
          </p:cNvPr>
          <p:cNvPicPr>
            <a:picLocks noChangeAspect="1"/>
          </p:cNvPicPr>
          <p:nvPr/>
        </p:nvPicPr>
        <p:blipFill>
          <a:blip r:embed="rId2"/>
          <a:stretch>
            <a:fillRect/>
          </a:stretch>
        </p:blipFill>
        <p:spPr>
          <a:xfrm>
            <a:off x="6275473" y="857250"/>
            <a:ext cx="5514975" cy="5143500"/>
          </a:xfrm>
          <a:prstGeom prst="rect">
            <a:avLst/>
          </a:prstGeom>
        </p:spPr>
      </p:pic>
    </p:spTree>
    <p:extLst>
      <p:ext uri="{BB962C8B-B14F-4D97-AF65-F5344CB8AC3E}">
        <p14:creationId xmlns:p14="http://schemas.microsoft.com/office/powerpoint/2010/main" val="930863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176044" y="165030"/>
            <a:ext cx="10515600" cy="626873"/>
          </a:xfrm>
        </p:spPr>
        <p:txBody>
          <a:bodyPr>
            <a:normAutofit/>
          </a:bodyPr>
          <a:lstStyle/>
          <a:p>
            <a:r>
              <a:rPr lang="en-US" sz="2800" dirty="0"/>
              <a:t>Delay Count Features</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21</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7" name="Rectangle 2">
            <a:extLst>
              <a:ext uri="{FF2B5EF4-FFF2-40B4-BE49-F238E27FC236}">
                <a16:creationId xmlns:a16="http://schemas.microsoft.com/office/drawing/2014/main" id="{062066F2-47FA-F4C4-8550-8599EF3086AD}"/>
              </a:ext>
            </a:extLst>
          </p:cNvPr>
          <p:cNvSpPr>
            <a:spLocks noChangeArrowheads="1"/>
          </p:cNvSpPr>
          <p:nvPr/>
        </p:nvSpPr>
        <p:spPr bwMode="auto">
          <a:xfrm>
            <a:off x="547077" y="3432472"/>
            <a:ext cx="4996182"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just"/>
            <a:br>
              <a:rPr lang="en-US" sz="1400" b="0" dirty="0">
                <a:solidFill>
                  <a:srgbClr val="D4D4D4"/>
                </a:solidFill>
                <a:effectLst/>
                <a:latin typeface="Consolas" panose="020B0609020204030204" pitchFamily="49" charset="0"/>
              </a:rPr>
            </a:br>
            <a:endParaRPr lang="en-US" sz="1400" b="0" dirty="0">
              <a:solidFill>
                <a:srgbClr val="D4D4D4"/>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4CA33D50-CBB6-BD4A-C909-19DC8FE707AB}"/>
              </a:ext>
            </a:extLst>
          </p:cNvPr>
          <p:cNvSpPr txBox="1"/>
          <p:nvPr/>
        </p:nvSpPr>
        <p:spPr>
          <a:xfrm>
            <a:off x="176043" y="791903"/>
            <a:ext cx="4387645" cy="5632311"/>
          </a:xfrm>
          <a:prstGeom prst="rect">
            <a:avLst/>
          </a:prstGeom>
          <a:noFill/>
        </p:spPr>
        <p:txBody>
          <a:bodyPr wrap="square">
            <a:spAutoFit/>
          </a:bodyPr>
          <a:lstStyle/>
          <a:p>
            <a:pPr algn="just"/>
            <a:r>
              <a:rPr lang="en-US" sz="1000" b="1" dirty="0">
                <a:effectLst/>
              </a:rPr>
              <a:t>Average Delay Frequency Over the Years</a:t>
            </a:r>
            <a:endParaRPr lang="en-US" sz="1000" dirty="0"/>
          </a:p>
          <a:p>
            <a:pPr marL="171450" indent="-171450" algn="just">
              <a:buFont typeface="Arial" panose="020B0604020202020204" pitchFamily="34" charset="0"/>
              <a:buChar char="•"/>
            </a:pPr>
            <a:r>
              <a:rPr lang="en-US" sz="1000" b="0" dirty="0">
                <a:effectLst/>
              </a:rPr>
              <a:t> Arr Del15 (Blue Line) - Arrival Delays Over 15 Minutes: Shows an upward trend from 2003 to 2006. Peaks around 2009–2011 before stabilizing. And drops sharply in 2020,likely due to reduced air traffic during the COVID-19 pandemic.</a:t>
            </a:r>
          </a:p>
          <a:p>
            <a:pPr marL="171450" indent="-171450" algn="just">
              <a:buFont typeface="Arial" panose="020B0604020202020204" pitchFamily="34" charset="0"/>
              <a:buChar char="•"/>
            </a:pPr>
            <a:r>
              <a:rPr lang="en-US" sz="1000" b="0" dirty="0">
                <a:effectLst/>
              </a:rPr>
              <a:t>Nas Ct (Red Line) - National Aviation System Delays: Fluctuates but remains relatively stable. Peaks in 2007 and 2017, possibly due to congestion or regulatory changes.</a:t>
            </a:r>
          </a:p>
          <a:p>
            <a:pPr marL="171450" indent="-171450" algn="just">
              <a:buFont typeface="Arial" panose="020B0604020202020204" pitchFamily="34" charset="0"/>
              <a:buChar char="•"/>
            </a:pPr>
            <a:r>
              <a:rPr lang="en-US" sz="1000" b="0" dirty="0">
                <a:effectLst/>
              </a:rPr>
              <a:t>Carrier Ct (Orange Line) - Carrier Delays: Gradually increasing trend over the years.Small dip around 2008–2010, followed by a steady rise and drop at 2020.</a:t>
            </a:r>
          </a:p>
          <a:p>
            <a:pPr marL="171450" indent="-171450" algn="just">
              <a:buFont typeface="Arial" panose="020B0604020202020204" pitchFamily="34" charset="0"/>
              <a:buChar char="•"/>
            </a:pPr>
            <a:r>
              <a:rPr lang="en-US" sz="1000" b="0" dirty="0">
                <a:effectLst/>
              </a:rPr>
              <a:t>Late Aircraft Ct (Brown Line): Follows a similar trend to arrival delays, confirming that late flights cause cascading delays.</a:t>
            </a:r>
          </a:p>
          <a:p>
            <a:pPr marL="171450" indent="-171450" algn="just">
              <a:buFont typeface="Arial" panose="020B0604020202020204" pitchFamily="34" charset="0"/>
              <a:buChar char="•"/>
            </a:pPr>
            <a:r>
              <a:rPr lang="en-US" sz="1000" b="0" dirty="0">
                <a:effectLst/>
              </a:rPr>
              <a:t>Weather Ct (Green Line): Generally low and stable, indicating weather-related delays are less frequent than other delay types.</a:t>
            </a:r>
          </a:p>
          <a:p>
            <a:pPr marL="171450" indent="-171450" algn="just">
              <a:buFont typeface="Arial" panose="020B0604020202020204" pitchFamily="34" charset="0"/>
              <a:buChar char="•"/>
            </a:pPr>
            <a:r>
              <a:rPr lang="en-US" sz="1000" b="0" dirty="0">
                <a:effectLst/>
              </a:rPr>
              <a:t>Security Ct (Purple Line): Consistently low frequency, meaning security delays rarely contribute significantly to total delays.</a:t>
            </a:r>
          </a:p>
          <a:p>
            <a:pPr marL="171450" indent="-171450" algn="just">
              <a:buFont typeface="Arial" panose="020B0604020202020204" pitchFamily="34" charset="0"/>
              <a:buChar char="•"/>
            </a:pPr>
            <a:endParaRPr lang="en-US" sz="1000" b="1" dirty="0">
              <a:effectLst/>
            </a:endParaRPr>
          </a:p>
          <a:p>
            <a:pPr algn="just"/>
            <a:r>
              <a:rPr lang="en-US" sz="1000" b="1" dirty="0">
                <a:effectLst/>
              </a:rPr>
              <a:t>Average Delay Frequency Over the Months</a:t>
            </a:r>
            <a:endParaRPr lang="en-US" sz="1000" b="0" dirty="0">
              <a:effectLst/>
            </a:endParaRPr>
          </a:p>
          <a:p>
            <a:pPr marL="171450" indent="-171450" algn="just">
              <a:buFont typeface="Arial" panose="020B0604020202020204" pitchFamily="34" charset="0"/>
              <a:buChar char="•"/>
            </a:pPr>
            <a:r>
              <a:rPr lang="en-US" sz="1000" b="0" dirty="0">
                <a:effectLst/>
              </a:rPr>
              <a:t>Arr Del15 (Blue Line) - Arrival Delays: Highest in summer months (June–July) and December (holiday season). Drops around September–October, when air traffic demand is lower.</a:t>
            </a:r>
          </a:p>
          <a:p>
            <a:pPr marL="171450" indent="-171450" algn="just">
              <a:buFont typeface="Arial" panose="020B0604020202020204" pitchFamily="34" charset="0"/>
              <a:buChar char="•"/>
            </a:pPr>
            <a:r>
              <a:rPr lang="en-US" sz="1000" b="0" dirty="0">
                <a:effectLst/>
              </a:rPr>
              <a:t>Carrier Ct &amp; Late Aircraft Ct (Orange &amp; Brown Lines): Carrier-related and late aircraft delays follow a similar pattern, peaking in mid-year and December.</a:t>
            </a:r>
          </a:p>
          <a:p>
            <a:pPr marL="171450" indent="-171450" algn="just">
              <a:buFont typeface="Arial" panose="020B0604020202020204" pitchFamily="34" charset="0"/>
              <a:buChar char="•"/>
            </a:pPr>
            <a:r>
              <a:rPr lang="en-US" sz="1000" b="0" dirty="0">
                <a:effectLst/>
              </a:rPr>
              <a:t>NAS Ct (Red Line) - Air Traffic Delays: Peaks in summer and winter holiday months, showing that air traffic congestion is a major delay factor.</a:t>
            </a:r>
          </a:p>
          <a:p>
            <a:pPr marL="171450" indent="-171450" algn="just">
              <a:buFont typeface="Arial" panose="020B0604020202020204" pitchFamily="34" charset="0"/>
              <a:buChar char="•"/>
            </a:pPr>
            <a:r>
              <a:rPr lang="en-US" sz="1000" b="0" dirty="0">
                <a:effectLst/>
              </a:rPr>
              <a:t>Weather Ct (Green Line): Higher in winter months (January, November, December), indicating weather disruptions during these periods.</a:t>
            </a:r>
          </a:p>
          <a:p>
            <a:pPr marL="171450" indent="-171450" algn="just">
              <a:buFont typeface="Arial" panose="020B0604020202020204" pitchFamily="34" charset="0"/>
              <a:buChar char="•"/>
            </a:pPr>
            <a:r>
              <a:rPr lang="en-US" sz="1000" b="0" dirty="0">
                <a:effectLst/>
              </a:rPr>
              <a:t>Security Ct (Purple Line): Remains low throughout the year, with no major seasonal impact.</a:t>
            </a:r>
          </a:p>
          <a:p>
            <a:pPr marL="171450" indent="-171450">
              <a:buFont typeface="Arial" panose="020B0604020202020204" pitchFamily="34" charset="0"/>
              <a:buChar char="•"/>
            </a:pPr>
            <a:r>
              <a:rPr lang="en-US" sz="1000" b="0" dirty="0">
                <a:effectLst/>
              </a:rPr>
              <a:t>Peak travel months (June–July, December) have the highest delays, indicating congestion-related delays. Winter months have higher weather delays, while summer months see increased carrier and NAS delays. Security-related delays remain stable year-round.</a:t>
            </a:r>
            <a:br>
              <a:rPr lang="en-US" sz="1000" b="0" dirty="0">
                <a:effectLst/>
              </a:rPr>
            </a:br>
            <a:endParaRPr lang="en-US" sz="1000" b="0" dirty="0">
              <a:effectLst/>
            </a:endParaRPr>
          </a:p>
          <a:p>
            <a:pPr marL="171450" indent="-171450" algn="just">
              <a:buFont typeface="Arial" panose="020B0604020202020204" pitchFamily="34" charset="0"/>
              <a:buChar char="•"/>
            </a:pPr>
            <a:endParaRPr lang="en-US" sz="1000" b="0" dirty="0">
              <a:effectLst/>
              <a:cs typeface="Calibri" panose="020F0502020204030204" pitchFamily="34" charset="0"/>
            </a:endParaRPr>
          </a:p>
        </p:txBody>
      </p:sp>
      <p:pic>
        <p:nvPicPr>
          <p:cNvPr id="9" name="Picture 8">
            <a:extLst>
              <a:ext uri="{FF2B5EF4-FFF2-40B4-BE49-F238E27FC236}">
                <a16:creationId xmlns:a16="http://schemas.microsoft.com/office/drawing/2014/main" id="{495406EB-4157-5C08-2CB3-0BB37C5368ED}"/>
              </a:ext>
            </a:extLst>
          </p:cNvPr>
          <p:cNvPicPr>
            <a:picLocks noChangeAspect="1"/>
          </p:cNvPicPr>
          <p:nvPr/>
        </p:nvPicPr>
        <p:blipFill>
          <a:blip r:embed="rId2"/>
          <a:stretch>
            <a:fillRect/>
          </a:stretch>
        </p:blipFill>
        <p:spPr>
          <a:xfrm>
            <a:off x="4563689" y="1615118"/>
            <a:ext cx="7483932" cy="3178920"/>
          </a:xfrm>
          <a:prstGeom prst="rect">
            <a:avLst/>
          </a:prstGeom>
        </p:spPr>
      </p:pic>
    </p:spTree>
    <p:extLst>
      <p:ext uri="{BB962C8B-B14F-4D97-AF65-F5344CB8AC3E}">
        <p14:creationId xmlns:p14="http://schemas.microsoft.com/office/powerpoint/2010/main" val="1871075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176044" y="165030"/>
            <a:ext cx="10515600" cy="626873"/>
          </a:xfrm>
        </p:spPr>
        <p:txBody>
          <a:bodyPr>
            <a:normAutofit/>
          </a:bodyPr>
          <a:lstStyle/>
          <a:p>
            <a:r>
              <a:rPr lang="en-US" sz="2800" dirty="0"/>
              <a:t>Delay Count Features</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22</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7" name="Rectangle 2">
            <a:extLst>
              <a:ext uri="{FF2B5EF4-FFF2-40B4-BE49-F238E27FC236}">
                <a16:creationId xmlns:a16="http://schemas.microsoft.com/office/drawing/2014/main" id="{062066F2-47FA-F4C4-8550-8599EF3086AD}"/>
              </a:ext>
            </a:extLst>
          </p:cNvPr>
          <p:cNvSpPr>
            <a:spLocks noChangeArrowheads="1"/>
          </p:cNvSpPr>
          <p:nvPr/>
        </p:nvSpPr>
        <p:spPr bwMode="auto">
          <a:xfrm>
            <a:off x="547077" y="3432472"/>
            <a:ext cx="4996182"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just"/>
            <a:br>
              <a:rPr lang="en-US" sz="1400" b="0" dirty="0">
                <a:solidFill>
                  <a:srgbClr val="D4D4D4"/>
                </a:solidFill>
                <a:effectLst/>
                <a:latin typeface="Consolas" panose="020B0609020204030204" pitchFamily="49" charset="0"/>
              </a:rPr>
            </a:br>
            <a:endParaRPr lang="en-US" sz="1400" b="0" dirty="0">
              <a:solidFill>
                <a:srgbClr val="D4D4D4"/>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4CA33D50-CBB6-BD4A-C909-19DC8FE707AB}"/>
              </a:ext>
            </a:extLst>
          </p:cNvPr>
          <p:cNvSpPr txBox="1"/>
          <p:nvPr/>
        </p:nvSpPr>
        <p:spPr>
          <a:xfrm>
            <a:off x="127204" y="791903"/>
            <a:ext cx="3618523" cy="5170646"/>
          </a:xfrm>
          <a:prstGeom prst="rect">
            <a:avLst/>
          </a:prstGeom>
          <a:noFill/>
        </p:spPr>
        <p:txBody>
          <a:bodyPr wrap="square">
            <a:spAutoFit/>
          </a:bodyPr>
          <a:lstStyle/>
          <a:p>
            <a:pPr algn="just"/>
            <a:r>
              <a:rPr lang="en-US" sz="1000" b="1" dirty="0">
                <a:effectLst/>
              </a:rPr>
              <a:t>Total Airline Delay Count by Airports:</a:t>
            </a:r>
            <a:endParaRPr lang="en-US" sz="1000" b="0" dirty="0">
              <a:effectLst/>
            </a:endParaRPr>
          </a:p>
          <a:p>
            <a:pPr marL="171450" indent="-171450" algn="just">
              <a:buFont typeface="Arial" panose="020B0604020202020204" pitchFamily="34" charset="0"/>
              <a:buChar char="•"/>
            </a:pPr>
            <a:endParaRPr lang="en-US" sz="1000" dirty="0"/>
          </a:p>
          <a:p>
            <a:pPr marL="171450" indent="-171450" algn="just">
              <a:buFont typeface="Arial" panose="020B0604020202020204" pitchFamily="34" charset="0"/>
              <a:buChar char="•"/>
            </a:pPr>
            <a:r>
              <a:rPr lang="en-US" sz="1000" b="0" dirty="0">
                <a:effectLst/>
              </a:rPr>
              <a:t> Arrival Delays (Blue Bars) dominate in most airports.</a:t>
            </a:r>
          </a:p>
          <a:p>
            <a:pPr marL="171450" indent="-171450" algn="just">
              <a:buFont typeface="Arial" panose="020B0604020202020204" pitchFamily="34" charset="0"/>
              <a:buChar char="•"/>
            </a:pPr>
            <a:r>
              <a:rPr lang="en-US" sz="1000" b="0" dirty="0">
                <a:effectLst/>
              </a:rPr>
              <a:t>Hubs like ATL (Atlanta), ORD (Chicago O'Hare), and MSP (Minneapolis) have significantly higher delays, suggesting high air traffic congestion.</a:t>
            </a:r>
          </a:p>
          <a:p>
            <a:pPr marL="171450" indent="-171450" algn="just">
              <a:buFont typeface="Arial" panose="020B0604020202020204" pitchFamily="34" charset="0"/>
              <a:buChar char="•"/>
            </a:pPr>
            <a:r>
              <a:rPr lang="en-US" sz="1000" b="0" dirty="0">
                <a:effectLst/>
              </a:rPr>
              <a:t>NAS Delays (Red) and Late Aircraft Delays (Brown) are also significant contributors, reinforcing that delays at these airports often cascade into future flights.</a:t>
            </a:r>
          </a:p>
          <a:p>
            <a:pPr marL="171450" indent="-171450" algn="just">
              <a:buFont typeface="Arial" panose="020B0604020202020204" pitchFamily="34" charset="0"/>
              <a:buChar char="•"/>
            </a:pPr>
            <a:r>
              <a:rPr lang="en-US" sz="1000" b="0" dirty="0">
                <a:effectLst/>
              </a:rPr>
              <a:t>Security Delays (Purple) and Weather Delays (Green) are relatively minor, but they still contribute in some cases.</a:t>
            </a:r>
          </a:p>
          <a:p>
            <a:pPr algn="just"/>
            <a:endParaRPr lang="en-US" sz="1000" b="0" dirty="0">
              <a:effectLst/>
            </a:endParaRPr>
          </a:p>
          <a:p>
            <a:pPr algn="just"/>
            <a:br>
              <a:rPr lang="en-US" sz="1000" b="0" dirty="0">
                <a:effectLst/>
              </a:rPr>
            </a:br>
            <a:endParaRPr lang="en-US" sz="1000" b="0" dirty="0">
              <a:effectLst/>
            </a:endParaRPr>
          </a:p>
          <a:p>
            <a:pPr algn="just"/>
            <a:endParaRPr lang="en-US" sz="1000" dirty="0"/>
          </a:p>
          <a:p>
            <a:pPr algn="just"/>
            <a:endParaRPr lang="en-US" sz="1000" b="1" dirty="0">
              <a:effectLst/>
            </a:endParaRPr>
          </a:p>
          <a:p>
            <a:pPr algn="just"/>
            <a:endParaRPr lang="en-US" sz="1000" b="1" dirty="0"/>
          </a:p>
          <a:p>
            <a:pPr algn="just"/>
            <a:endParaRPr lang="en-US" sz="1000" b="1" dirty="0">
              <a:effectLst/>
            </a:endParaRPr>
          </a:p>
          <a:p>
            <a:pPr algn="just"/>
            <a:r>
              <a:rPr lang="en-US" sz="1000" b="1" dirty="0">
                <a:effectLst/>
              </a:rPr>
              <a:t>Total Airline Delay Count by Carrier:</a:t>
            </a:r>
            <a:endParaRPr lang="en-US" sz="1000" b="0" dirty="0">
              <a:effectLst/>
            </a:endParaRPr>
          </a:p>
          <a:p>
            <a:pPr marL="171450" indent="-171450" algn="just">
              <a:buFont typeface="Arial" panose="020B0604020202020204" pitchFamily="34" charset="0"/>
              <a:buChar char="•"/>
            </a:pPr>
            <a:endParaRPr lang="en-US" sz="1000" dirty="0"/>
          </a:p>
          <a:p>
            <a:pPr marL="171450" indent="-171450" algn="just">
              <a:buFont typeface="Arial" panose="020B0604020202020204" pitchFamily="34" charset="0"/>
              <a:buChar char="•"/>
            </a:pPr>
            <a:r>
              <a:rPr lang="en-US" sz="1000" b="0" dirty="0">
                <a:effectLst/>
              </a:rPr>
              <a:t>Arrival Delays (Blue) are again the most dominant delay type across all airlines.</a:t>
            </a:r>
          </a:p>
          <a:p>
            <a:pPr marL="171450" indent="-171450" algn="just">
              <a:buFont typeface="Arial" panose="020B0604020202020204" pitchFamily="34" charset="0"/>
              <a:buChar char="•"/>
            </a:pPr>
            <a:r>
              <a:rPr lang="en-US" sz="1000" b="0" dirty="0">
                <a:effectLst/>
              </a:rPr>
              <a:t>Some airlines (e.g., DL, UA, WN, AA) experience significantly higher delays, which makes sense because they operate more flights.</a:t>
            </a:r>
          </a:p>
          <a:p>
            <a:pPr marL="171450" indent="-171450" algn="just">
              <a:buFont typeface="Arial" panose="020B0604020202020204" pitchFamily="34" charset="0"/>
              <a:buChar char="•"/>
            </a:pPr>
            <a:r>
              <a:rPr lang="en-US" sz="1000" b="0" dirty="0">
                <a:effectLst/>
              </a:rPr>
              <a:t>NAS Delays (Red) and Late Aircraft Delays (Brown) are also major contributors, meaning airlines with a high delay frequency likely suffer from systemic scheduling and turnaround issues.</a:t>
            </a:r>
          </a:p>
          <a:p>
            <a:pPr marL="171450" indent="-171450" algn="just">
              <a:buFont typeface="Arial" panose="020B0604020202020204" pitchFamily="34" charset="0"/>
              <a:buChar char="•"/>
            </a:pPr>
            <a:r>
              <a:rPr lang="en-US" sz="1000" b="0" dirty="0">
                <a:effectLst/>
              </a:rPr>
              <a:t>Carrier Delays (Orange) vary between airlines, meaning some airlines may have more operational inefficiencies than others.</a:t>
            </a:r>
          </a:p>
          <a:p>
            <a:pPr algn="just"/>
            <a:endParaRPr lang="en-US" sz="1000" b="0" dirty="0">
              <a:effectLst/>
              <a:cs typeface="Calibri" panose="020F0502020204030204" pitchFamily="34" charset="0"/>
            </a:endParaRPr>
          </a:p>
        </p:txBody>
      </p:sp>
      <p:pic>
        <p:nvPicPr>
          <p:cNvPr id="8" name="Picture 7">
            <a:extLst>
              <a:ext uri="{FF2B5EF4-FFF2-40B4-BE49-F238E27FC236}">
                <a16:creationId xmlns:a16="http://schemas.microsoft.com/office/drawing/2014/main" id="{F4572479-D4DB-881B-A8C2-6032891114F3}"/>
              </a:ext>
            </a:extLst>
          </p:cNvPr>
          <p:cNvPicPr>
            <a:picLocks noChangeAspect="1"/>
          </p:cNvPicPr>
          <p:nvPr/>
        </p:nvPicPr>
        <p:blipFill>
          <a:blip r:embed="rId2"/>
          <a:stretch>
            <a:fillRect/>
          </a:stretch>
        </p:blipFill>
        <p:spPr>
          <a:xfrm>
            <a:off x="3745727" y="619090"/>
            <a:ext cx="8446273" cy="5619820"/>
          </a:xfrm>
          <a:prstGeom prst="rect">
            <a:avLst/>
          </a:prstGeom>
        </p:spPr>
      </p:pic>
    </p:spTree>
    <p:extLst>
      <p:ext uri="{BB962C8B-B14F-4D97-AF65-F5344CB8AC3E}">
        <p14:creationId xmlns:p14="http://schemas.microsoft.com/office/powerpoint/2010/main" val="3957111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176044" y="165030"/>
            <a:ext cx="10515600" cy="626873"/>
          </a:xfrm>
        </p:spPr>
        <p:txBody>
          <a:bodyPr>
            <a:normAutofit/>
          </a:bodyPr>
          <a:lstStyle/>
          <a:p>
            <a:r>
              <a:rPr lang="en-US" sz="2800" dirty="0"/>
              <a:t>Operational Feature Analysis</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23</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7" name="Rectangle 2">
            <a:extLst>
              <a:ext uri="{FF2B5EF4-FFF2-40B4-BE49-F238E27FC236}">
                <a16:creationId xmlns:a16="http://schemas.microsoft.com/office/drawing/2014/main" id="{062066F2-47FA-F4C4-8550-8599EF3086AD}"/>
              </a:ext>
            </a:extLst>
          </p:cNvPr>
          <p:cNvSpPr>
            <a:spLocks noChangeArrowheads="1"/>
          </p:cNvSpPr>
          <p:nvPr/>
        </p:nvSpPr>
        <p:spPr bwMode="auto">
          <a:xfrm>
            <a:off x="413098" y="3592598"/>
            <a:ext cx="6336604" cy="25083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just"/>
            <a:br>
              <a:rPr lang="en-US" sz="1000" b="0" dirty="0">
                <a:effectLst/>
                <a:latin typeface="Calibri" panose="020F0502020204030204" pitchFamily="34" charset="0"/>
                <a:cs typeface="Calibri" panose="020F0502020204030204" pitchFamily="34" charset="0"/>
              </a:rPr>
            </a:br>
            <a:r>
              <a:rPr lang="en-US" sz="1100" b="0" dirty="0">
                <a:effectLst/>
                <a:latin typeface="Calibri" panose="020F0502020204030204" pitchFamily="34" charset="0"/>
                <a:cs typeface="Calibri" panose="020F0502020204030204" pitchFamily="34" charset="0"/>
              </a:rPr>
              <a:t>Some of the observations from the correlation map are as follows:</a:t>
            </a:r>
          </a:p>
          <a:p>
            <a:pPr algn="just"/>
            <a:br>
              <a:rPr lang="en-US" sz="1100" b="0" dirty="0">
                <a:effectLst/>
                <a:latin typeface="Calibri" panose="020F0502020204030204" pitchFamily="34" charset="0"/>
                <a:cs typeface="Calibri" panose="020F0502020204030204" pitchFamily="34" charset="0"/>
              </a:rPr>
            </a:br>
            <a:r>
              <a:rPr lang="en-US" sz="1100" b="1" dirty="0">
                <a:effectLst/>
                <a:latin typeface="Calibri" panose="020F0502020204030204" pitchFamily="34" charset="0"/>
                <a:cs typeface="Calibri" panose="020F0502020204030204" pitchFamily="34" charset="0"/>
              </a:rPr>
              <a:t>1. Arrival Flights &amp; Diversions (0.64): </a:t>
            </a:r>
            <a:r>
              <a:rPr lang="en-US" sz="1100" b="0" dirty="0">
                <a:effectLst/>
                <a:latin typeface="Calibri" panose="020F0502020204030204" pitchFamily="34" charset="0"/>
                <a:cs typeface="Calibri" panose="020F0502020204030204" pitchFamily="34" charset="0"/>
              </a:rPr>
              <a:t>A moderate correlation suggests that airports with more arriving flights also experience more diversions. This could be due to higher air traffic congestion or adverse weather affecting high-volume airports.</a:t>
            </a:r>
          </a:p>
          <a:p>
            <a:pPr algn="just"/>
            <a:br>
              <a:rPr lang="en-US" sz="1100" b="0" dirty="0">
                <a:effectLst/>
                <a:latin typeface="Calibri" panose="020F0502020204030204" pitchFamily="34" charset="0"/>
                <a:cs typeface="Calibri" panose="020F0502020204030204" pitchFamily="34" charset="0"/>
              </a:rPr>
            </a:br>
            <a:r>
              <a:rPr lang="en-US" sz="1100" b="1" dirty="0">
                <a:effectLst/>
                <a:latin typeface="Calibri" panose="020F0502020204030204" pitchFamily="34" charset="0"/>
                <a:cs typeface="Calibri" panose="020F0502020204030204" pitchFamily="34" charset="0"/>
              </a:rPr>
              <a:t>2. Arrival Flights &amp; Cancellations (0.48): </a:t>
            </a:r>
            <a:r>
              <a:rPr lang="en-US" sz="1100" b="0" dirty="0">
                <a:effectLst/>
                <a:latin typeface="Calibri" panose="020F0502020204030204" pitchFamily="34" charset="0"/>
                <a:cs typeface="Calibri" panose="020F0502020204030204" pitchFamily="34" charset="0"/>
              </a:rPr>
              <a:t>A moderate correlation means that higher flight volumes sometimes lead to increased cancellations, but the relationship is not as strong. Cancellations are often event-driven (e.g., weather, strikes, emergencies), meaning they are not always proportional to the number of flights.</a:t>
            </a:r>
          </a:p>
          <a:p>
            <a:pPr algn="just"/>
            <a:br>
              <a:rPr lang="en-US" sz="1100" b="0" dirty="0">
                <a:effectLst/>
                <a:latin typeface="Calibri" panose="020F0502020204030204" pitchFamily="34" charset="0"/>
                <a:cs typeface="Calibri" panose="020F0502020204030204" pitchFamily="34" charset="0"/>
              </a:rPr>
            </a:br>
            <a:r>
              <a:rPr lang="en-US" sz="1100" b="1" dirty="0">
                <a:effectLst/>
                <a:latin typeface="Calibri" panose="020F0502020204030204" pitchFamily="34" charset="0"/>
                <a:cs typeface="Calibri" panose="020F0502020204030204" pitchFamily="34" charset="0"/>
              </a:rPr>
              <a:t>3. Cancellations &amp; Diversions (0.37): </a:t>
            </a:r>
            <a:r>
              <a:rPr lang="en-US" sz="1100" b="0" dirty="0">
                <a:effectLst/>
                <a:latin typeface="Calibri" panose="020F0502020204030204" pitchFamily="34" charset="0"/>
                <a:cs typeface="Calibri" panose="020F0502020204030204" pitchFamily="34" charset="0"/>
              </a:rPr>
              <a:t>A weak correlation suggests that cancellations and diversions are usually independent. Cancelled flights often result from operational issues, while diversions typically occur due to real-time conditions (e.g., weather, air traffic congestion).</a:t>
            </a:r>
          </a:p>
          <a:p>
            <a:pPr algn="just"/>
            <a:endParaRPr lang="en-US" sz="1000" b="0" dirty="0">
              <a:effectLst/>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CA33D50-CBB6-BD4A-C909-19DC8FE707AB}"/>
              </a:ext>
            </a:extLst>
          </p:cNvPr>
          <p:cNvSpPr txBox="1"/>
          <p:nvPr/>
        </p:nvSpPr>
        <p:spPr>
          <a:xfrm>
            <a:off x="227435" y="794206"/>
            <a:ext cx="5104184" cy="2446824"/>
          </a:xfrm>
          <a:prstGeom prst="rect">
            <a:avLst/>
          </a:prstGeom>
          <a:noFill/>
        </p:spPr>
        <p:txBody>
          <a:bodyPr wrap="square">
            <a:spAutoFit/>
          </a:bodyPr>
          <a:lstStyle/>
          <a:p>
            <a:pPr marL="171450" indent="-171450" algn="just">
              <a:buFont typeface="Arial" panose="020B0604020202020204" pitchFamily="34" charset="0"/>
              <a:buChar char="•"/>
            </a:pPr>
            <a:endParaRPr lang="en-US" sz="1100" b="1" dirty="0">
              <a:effectLst/>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b="1" dirty="0">
                <a:effectLst/>
                <a:latin typeface="Calibri" panose="020F0502020204030204" pitchFamily="34" charset="0"/>
                <a:cs typeface="Calibri" panose="020F0502020204030204" pitchFamily="34" charset="0"/>
              </a:rPr>
              <a:t>Arr Flights (Arrival Flights): </a:t>
            </a:r>
            <a:r>
              <a:rPr lang="en-US" sz="1100" b="0" dirty="0">
                <a:effectLst/>
                <a:latin typeface="Calibri" panose="020F0502020204030204" pitchFamily="34" charset="0"/>
                <a:cs typeface="Calibri" panose="020F0502020204030204" pitchFamily="34" charset="0"/>
              </a:rPr>
              <a:t>Most instances have fewer than 5,000 arrival flights. There is a long tail, meaning a few cases have extremely high numbers of arriving flights (over 20,000). </a:t>
            </a:r>
          </a:p>
          <a:p>
            <a:pPr marL="171450" indent="-171450" algn="just">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b="1" dirty="0" err="1">
                <a:effectLst/>
                <a:latin typeface="Calibri" panose="020F0502020204030204" pitchFamily="34" charset="0"/>
                <a:cs typeface="Calibri" panose="020F0502020204030204" pitchFamily="34" charset="0"/>
              </a:rPr>
              <a:t>Arr</a:t>
            </a:r>
            <a:r>
              <a:rPr lang="en-US" sz="1100" b="1" dirty="0">
                <a:effectLst/>
                <a:latin typeface="Calibri" panose="020F0502020204030204" pitchFamily="34" charset="0"/>
                <a:cs typeface="Calibri" panose="020F0502020204030204" pitchFamily="34" charset="0"/>
              </a:rPr>
              <a:t> Cancelled (Cancelled Arrival Flights): </a:t>
            </a:r>
            <a:r>
              <a:rPr lang="en-US" sz="1100" b="0" dirty="0">
                <a:effectLst/>
                <a:latin typeface="Calibri" panose="020F0502020204030204" pitchFamily="34" charset="0"/>
                <a:cs typeface="Calibri" panose="020F0502020204030204" pitchFamily="34" charset="0"/>
              </a:rPr>
              <a:t>The vast majority of cases have very few cancelled flights (close to 0). Some instances show high cancellation counts exceeding 3,000–5,000 flights, likely due to weather events, strikes, or operational disruptions but are rare. </a:t>
            </a:r>
          </a:p>
          <a:p>
            <a:pPr marL="171450" indent="-171450" algn="just">
              <a:buFont typeface="Arial" panose="020B0604020202020204" pitchFamily="34" charset="0"/>
              <a:buChar char="•"/>
            </a:pPr>
            <a:endParaRPr lang="en-US" sz="1100" b="0" dirty="0">
              <a:effectLst/>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b="1" dirty="0" err="1">
                <a:effectLst/>
                <a:latin typeface="Calibri" panose="020F0502020204030204" pitchFamily="34" charset="0"/>
                <a:cs typeface="Calibri" panose="020F0502020204030204" pitchFamily="34" charset="0"/>
              </a:rPr>
              <a:t>Arr</a:t>
            </a:r>
            <a:r>
              <a:rPr lang="en-US" sz="1100" b="1" dirty="0">
                <a:effectLst/>
                <a:latin typeface="Calibri" panose="020F0502020204030204" pitchFamily="34" charset="0"/>
                <a:cs typeface="Calibri" panose="020F0502020204030204" pitchFamily="34" charset="0"/>
              </a:rPr>
              <a:t> Diverted (Diverted Arrival Flights): </a:t>
            </a:r>
            <a:r>
              <a:rPr lang="en-US" sz="1100" b="0" dirty="0">
                <a:effectLst/>
                <a:latin typeface="Calibri" panose="020F0502020204030204" pitchFamily="34" charset="0"/>
                <a:cs typeface="Calibri" panose="020F0502020204030204" pitchFamily="34" charset="0"/>
              </a:rPr>
              <a:t>Most airports or time periods have less than 50 diversions. A few extreme cases show more than 200 diversions, likely due to severe weather conditions, emergencies, or air traffic congestion. </a:t>
            </a:r>
          </a:p>
          <a:p>
            <a:pPr marL="171450" indent="-171450" algn="just">
              <a:buFont typeface="Arial" panose="020B0604020202020204" pitchFamily="34" charset="0"/>
              <a:buChar char="•"/>
            </a:pPr>
            <a:endParaRPr lang="en-US" sz="1000" b="0" dirty="0">
              <a:effectLst/>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BABDEF37-8AD4-3922-8015-FAD94FA6E63C}"/>
              </a:ext>
            </a:extLst>
          </p:cNvPr>
          <p:cNvPicPr>
            <a:picLocks noChangeAspect="1"/>
          </p:cNvPicPr>
          <p:nvPr/>
        </p:nvPicPr>
        <p:blipFill>
          <a:blip r:embed="rId2"/>
          <a:stretch>
            <a:fillRect/>
          </a:stretch>
        </p:blipFill>
        <p:spPr>
          <a:xfrm>
            <a:off x="5620624" y="912728"/>
            <a:ext cx="6571376" cy="1897584"/>
          </a:xfrm>
          <a:prstGeom prst="rect">
            <a:avLst/>
          </a:prstGeom>
        </p:spPr>
      </p:pic>
      <p:pic>
        <p:nvPicPr>
          <p:cNvPr id="11" name="Picture 10">
            <a:extLst>
              <a:ext uri="{FF2B5EF4-FFF2-40B4-BE49-F238E27FC236}">
                <a16:creationId xmlns:a16="http://schemas.microsoft.com/office/drawing/2014/main" id="{264E69A9-6BCC-DB17-F414-9C1D9F6DBFAA}"/>
              </a:ext>
            </a:extLst>
          </p:cNvPr>
          <p:cNvPicPr>
            <a:picLocks noChangeAspect="1"/>
          </p:cNvPicPr>
          <p:nvPr/>
        </p:nvPicPr>
        <p:blipFill>
          <a:blip r:embed="rId3"/>
          <a:stretch>
            <a:fillRect/>
          </a:stretch>
        </p:blipFill>
        <p:spPr>
          <a:xfrm>
            <a:off x="7784983" y="3592598"/>
            <a:ext cx="3240292" cy="2946314"/>
          </a:xfrm>
          <a:prstGeom prst="rect">
            <a:avLst/>
          </a:prstGeom>
        </p:spPr>
      </p:pic>
    </p:spTree>
    <p:extLst>
      <p:ext uri="{BB962C8B-B14F-4D97-AF65-F5344CB8AC3E}">
        <p14:creationId xmlns:p14="http://schemas.microsoft.com/office/powerpoint/2010/main" val="1590998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176044" y="165030"/>
            <a:ext cx="10515600" cy="626873"/>
          </a:xfrm>
        </p:spPr>
        <p:txBody>
          <a:bodyPr>
            <a:normAutofit/>
          </a:bodyPr>
          <a:lstStyle/>
          <a:p>
            <a:r>
              <a:rPr lang="en-US" sz="2800"/>
              <a:t>Operational Feature Analysis</a:t>
            </a:r>
            <a:endParaRPr lang="en-US" sz="2800" dirty="0"/>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24</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12" name="TextBox 11">
            <a:extLst>
              <a:ext uri="{FF2B5EF4-FFF2-40B4-BE49-F238E27FC236}">
                <a16:creationId xmlns:a16="http://schemas.microsoft.com/office/drawing/2014/main" id="{4CA33D50-CBB6-BD4A-C909-19DC8FE707AB}"/>
              </a:ext>
            </a:extLst>
          </p:cNvPr>
          <p:cNvSpPr txBox="1"/>
          <p:nvPr/>
        </p:nvSpPr>
        <p:spPr>
          <a:xfrm>
            <a:off x="115455" y="1089898"/>
            <a:ext cx="4188263" cy="4308872"/>
          </a:xfrm>
          <a:prstGeom prst="rect">
            <a:avLst/>
          </a:prstGeom>
          <a:noFill/>
        </p:spPr>
        <p:txBody>
          <a:bodyPr wrap="square">
            <a:spAutoFit/>
          </a:bodyPr>
          <a:lstStyle/>
          <a:p>
            <a:pPr algn="just"/>
            <a:r>
              <a:rPr lang="en-US" sz="1200" b="1" dirty="0">
                <a:effectLst/>
                <a:latin typeface="Calibri" panose="020F0502020204030204" pitchFamily="34" charset="0"/>
                <a:cs typeface="Calibri" panose="020F0502020204030204" pitchFamily="34" charset="0"/>
              </a:rPr>
              <a:t>Operation Over the Years:</a:t>
            </a:r>
            <a:endParaRPr lang="en-US" sz="1200" b="0" dirty="0">
              <a:effectLst/>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200" b="0" dirty="0">
                <a:effectLst/>
                <a:latin typeface="Calibri" panose="020F0502020204030204" pitchFamily="34" charset="0"/>
                <a:cs typeface="Calibri" panose="020F0502020204030204" pitchFamily="34" charset="0"/>
              </a:rPr>
              <a:t>Arrival Flights (Blue Line): Steady increase from 2002 to ~2019, indicating growing flight traffic over time. Sharp drop in 2020, likely due to COVID-19 reducing air travel demand.</a:t>
            </a:r>
          </a:p>
          <a:p>
            <a:pPr marL="171450" indent="-171450" algn="just">
              <a:buFont typeface="Arial" panose="020B0604020202020204" pitchFamily="34" charset="0"/>
              <a:buChar char="•"/>
            </a:pPr>
            <a:r>
              <a:rPr lang="en-US" sz="1200" b="0" dirty="0" err="1">
                <a:effectLst/>
                <a:latin typeface="Calibri" panose="020F0502020204030204" pitchFamily="34" charset="0"/>
                <a:cs typeface="Calibri" panose="020F0502020204030204" pitchFamily="34" charset="0"/>
              </a:rPr>
              <a:t>Arr</a:t>
            </a:r>
            <a:r>
              <a:rPr lang="en-US" sz="1200" b="0" dirty="0">
                <a:effectLst/>
                <a:latin typeface="Calibri" panose="020F0502020204030204" pitchFamily="34" charset="0"/>
                <a:cs typeface="Calibri" panose="020F0502020204030204" pitchFamily="34" charset="0"/>
              </a:rPr>
              <a:t> Cancelled (Orange Line): Remains relatively stable but with a slight increase over time. Noticeable increase around 2020, possibly due to flight restrictions during COVID-19.</a:t>
            </a:r>
          </a:p>
          <a:p>
            <a:pPr marL="171450" indent="-171450" algn="just">
              <a:buFont typeface="Arial" panose="020B0604020202020204" pitchFamily="34" charset="0"/>
              <a:buChar char="•"/>
            </a:pPr>
            <a:r>
              <a:rPr lang="en-US" sz="1200" b="0" dirty="0" err="1">
                <a:effectLst/>
                <a:latin typeface="Calibri" panose="020F0502020204030204" pitchFamily="34" charset="0"/>
                <a:cs typeface="Calibri" panose="020F0502020204030204" pitchFamily="34" charset="0"/>
              </a:rPr>
              <a:t>Arr</a:t>
            </a:r>
            <a:r>
              <a:rPr lang="en-US" sz="1200" b="0" dirty="0">
                <a:effectLst/>
                <a:latin typeface="Calibri" panose="020F0502020204030204" pitchFamily="34" charset="0"/>
                <a:cs typeface="Calibri" panose="020F0502020204030204" pitchFamily="34" charset="0"/>
              </a:rPr>
              <a:t> Diverted (Green Line): Very low and stable, meaning diversions are rare. Slight increase around 2018–2019, but not significant compared to total arrivals.</a:t>
            </a:r>
          </a:p>
          <a:p>
            <a:pPr algn="just"/>
            <a:endParaRPr lang="en-US" sz="1200" b="0" dirty="0">
              <a:effectLst/>
              <a:latin typeface="Calibri" panose="020F0502020204030204" pitchFamily="34" charset="0"/>
              <a:cs typeface="Calibri" panose="020F0502020204030204" pitchFamily="34" charset="0"/>
            </a:endParaRPr>
          </a:p>
          <a:p>
            <a:pPr algn="just"/>
            <a:br>
              <a:rPr lang="en-US" sz="1200" b="0" dirty="0">
                <a:effectLst/>
                <a:latin typeface="Calibri" panose="020F0502020204030204" pitchFamily="34" charset="0"/>
                <a:cs typeface="Calibri" panose="020F0502020204030204" pitchFamily="34" charset="0"/>
              </a:rPr>
            </a:br>
            <a:r>
              <a:rPr lang="en-US" sz="1200" b="1" dirty="0">
                <a:effectLst/>
                <a:latin typeface="Calibri" panose="020F0502020204030204" pitchFamily="34" charset="0"/>
                <a:cs typeface="Calibri" panose="020F0502020204030204" pitchFamily="34" charset="0"/>
              </a:rPr>
              <a:t>Operation Over the Month:</a:t>
            </a:r>
            <a:endParaRPr lang="en-US" sz="1200" b="0" dirty="0">
              <a:effectLst/>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200" b="0" dirty="0">
                <a:effectLst/>
                <a:latin typeface="Calibri" panose="020F0502020204030204" pitchFamily="34" charset="0"/>
                <a:cs typeface="Calibri" panose="020F0502020204030204" pitchFamily="34" charset="0"/>
              </a:rPr>
              <a:t>Arrival Flights (Blue Line): Slightly higher in summer (June–July) and December, coinciding with peak travel seasons. Stable throughout the year, with small variations.</a:t>
            </a:r>
          </a:p>
          <a:p>
            <a:pPr marL="171450" indent="-171450" algn="just">
              <a:buFont typeface="Arial" panose="020B0604020202020204" pitchFamily="34" charset="0"/>
              <a:buChar char="•"/>
            </a:pPr>
            <a:r>
              <a:rPr lang="en-US" sz="1200" b="0" dirty="0" err="1">
                <a:effectLst/>
                <a:latin typeface="Calibri" panose="020F0502020204030204" pitchFamily="34" charset="0"/>
                <a:cs typeface="Calibri" panose="020F0502020204030204" pitchFamily="34" charset="0"/>
              </a:rPr>
              <a:t>Arr</a:t>
            </a:r>
            <a:r>
              <a:rPr lang="en-US" sz="1200" b="0" dirty="0">
                <a:effectLst/>
                <a:latin typeface="Calibri" panose="020F0502020204030204" pitchFamily="34" charset="0"/>
                <a:cs typeface="Calibri" panose="020F0502020204030204" pitchFamily="34" charset="0"/>
              </a:rPr>
              <a:t> Cancelled (Orange Line): Small peaks in winter months (January, November, December). Suggests weather-related cancellations increase during colder months.</a:t>
            </a:r>
          </a:p>
          <a:p>
            <a:pPr marL="171450" indent="-171450" algn="just">
              <a:buFont typeface="Arial" panose="020B0604020202020204" pitchFamily="34" charset="0"/>
              <a:buChar char="•"/>
            </a:pPr>
            <a:r>
              <a:rPr lang="en-US" sz="1200" b="0" dirty="0" err="1">
                <a:effectLst/>
                <a:latin typeface="Calibri" panose="020F0502020204030204" pitchFamily="34" charset="0"/>
                <a:cs typeface="Calibri" panose="020F0502020204030204" pitchFamily="34" charset="0"/>
              </a:rPr>
              <a:t>Arr</a:t>
            </a:r>
            <a:r>
              <a:rPr lang="en-US" sz="1200" b="0" dirty="0">
                <a:effectLst/>
                <a:latin typeface="Calibri" panose="020F0502020204030204" pitchFamily="34" charset="0"/>
                <a:cs typeface="Calibri" panose="020F0502020204030204" pitchFamily="34" charset="0"/>
              </a:rPr>
              <a:t> Diverted (Green Line): Very low and stable, with no significant seasonal pattern. Slight increase in winter months, possibly due to bad weather.</a:t>
            </a:r>
          </a:p>
          <a:p>
            <a:pPr algn="just"/>
            <a:endParaRPr lang="en-US" sz="1000" b="0" dirty="0">
              <a:effectLst/>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49224817-4189-5061-E0C4-836F1304533F}"/>
              </a:ext>
            </a:extLst>
          </p:cNvPr>
          <p:cNvPicPr>
            <a:picLocks noChangeAspect="1"/>
          </p:cNvPicPr>
          <p:nvPr/>
        </p:nvPicPr>
        <p:blipFill>
          <a:blip r:embed="rId2"/>
          <a:stretch>
            <a:fillRect/>
          </a:stretch>
        </p:blipFill>
        <p:spPr>
          <a:xfrm>
            <a:off x="4303718" y="1551963"/>
            <a:ext cx="7888282" cy="3350674"/>
          </a:xfrm>
          <a:prstGeom prst="rect">
            <a:avLst/>
          </a:prstGeom>
        </p:spPr>
      </p:pic>
    </p:spTree>
    <p:extLst>
      <p:ext uri="{BB962C8B-B14F-4D97-AF65-F5344CB8AC3E}">
        <p14:creationId xmlns:p14="http://schemas.microsoft.com/office/powerpoint/2010/main" val="2684699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176044" y="165030"/>
            <a:ext cx="10515600" cy="626873"/>
          </a:xfrm>
        </p:spPr>
        <p:txBody>
          <a:bodyPr>
            <a:normAutofit/>
          </a:bodyPr>
          <a:lstStyle/>
          <a:p>
            <a:r>
              <a:rPr lang="en-US" sz="2800"/>
              <a:t>Operational Feature Analysis</a:t>
            </a:r>
            <a:endParaRPr lang="en-US" sz="2800" dirty="0"/>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25</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12" name="TextBox 11">
            <a:extLst>
              <a:ext uri="{FF2B5EF4-FFF2-40B4-BE49-F238E27FC236}">
                <a16:creationId xmlns:a16="http://schemas.microsoft.com/office/drawing/2014/main" id="{4CA33D50-CBB6-BD4A-C909-19DC8FE707AB}"/>
              </a:ext>
            </a:extLst>
          </p:cNvPr>
          <p:cNvSpPr txBox="1"/>
          <p:nvPr/>
        </p:nvSpPr>
        <p:spPr>
          <a:xfrm>
            <a:off x="176044" y="994224"/>
            <a:ext cx="3947172" cy="3970318"/>
          </a:xfrm>
          <a:prstGeom prst="rect">
            <a:avLst/>
          </a:prstGeom>
          <a:noFill/>
        </p:spPr>
        <p:txBody>
          <a:bodyPr wrap="square">
            <a:spAutoFit/>
          </a:bodyPr>
          <a:lstStyle/>
          <a:p>
            <a:pPr algn="just"/>
            <a:r>
              <a:rPr lang="en-US" sz="1200" b="1" dirty="0">
                <a:effectLst/>
                <a:latin typeface="Calibri" panose="020F0502020204030204" pitchFamily="34" charset="0"/>
                <a:cs typeface="Calibri" panose="020F0502020204030204" pitchFamily="34" charset="0"/>
              </a:rPr>
              <a:t>Total Airline Operation Count by Airports:</a:t>
            </a:r>
            <a:endParaRPr lang="en-US" sz="1200" b="0" dirty="0">
              <a:effectLst/>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200" b="0" dirty="0">
                <a:effectLst/>
                <a:latin typeface="Calibri" panose="020F0502020204030204" pitchFamily="34" charset="0"/>
                <a:cs typeface="Calibri" panose="020F0502020204030204" pitchFamily="34" charset="0"/>
              </a:rPr>
              <a:t>Arrival Flights (Blue) dominate all airports.</a:t>
            </a:r>
          </a:p>
          <a:p>
            <a:pPr marL="171450" indent="-171450" algn="just">
              <a:buFont typeface="Arial" panose="020B0604020202020204" pitchFamily="34" charset="0"/>
              <a:buChar char="•"/>
            </a:pPr>
            <a:r>
              <a:rPr lang="en-US" sz="1200" b="0" dirty="0">
                <a:effectLst/>
                <a:latin typeface="Calibri" panose="020F0502020204030204" pitchFamily="34" charset="0"/>
                <a:cs typeface="Calibri" panose="020F0502020204030204" pitchFamily="34" charset="0"/>
              </a:rPr>
              <a:t>Major hub airports like ATL (Atlanta), ORD (Chicago O'Hare), MSP (Minneapolis), and DFW (Dallas) have significantly higher arrival flights.</a:t>
            </a:r>
          </a:p>
          <a:p>
            <a:pPr marL="171450" indent="-171450" algn="just">
              <a:buFont typeface="Arial" panose="020B0604020202020204" pitchFamily="34" charset="0"/>
              <a:buChar char="•"/>
            </a:pPr>
            <a:r>
              <a:rPr lang="en-US" sz="1200" b="0" dirty="0">
                <a:effectLst/>
                <a:latin typeface="Calibri" panose="020F0502020204030204" pitchFamily="34" charset="0"/>
                <a:cs typeface="Calibri" panose="020F0502020204030204" pitchFamily="34" charset="0"/>
              </a:rPr>
              <a:t>Cancellations (Orange) are minimal but noticeable in some high-traffic airports (ORD, ATL, MSP).</a:t>
            </a:r>
          </a:p>
          <a:p>
            <a:pPr marL="171450" indent="-171450" algn="just">
              <a:buFont typeface="Arial" panose="020B0604020202020204" pitchFamily="34" charset="0"/>
              <a:buChar char="•"/>
            </a:pPr>
            <a:r>
              <a:rPr lang="en-US" sz="1200" b="0" dirty="0">
                <a:effectLst/>
                <a:latin typeface="Calibri" panose="020F0502020204030204" pitchFamily="34" charset="0"/>
                <a:cs typeface="Calibri" panose="020F0502020204030204" pitchFamily="34" charset="0"/>
              </a:rPr>
              <a:t>Diversions (Green) are extremely rare, showing that most flights reach their intended destinations.</a:t>
            </a:r>
          </a:p>
          <a:p>
            <a:pPr algn="just"/>
            <a:endParaRPr lang="en-US" sz="1200" b="0" dirty="0">
              <a:effectLst/>
              <a:latin typeface="Calibri" panose="020F0502020204030204" pitchFamily="34" charset="0"/>
              <a:cs typeface="Calibri" panose="020F0502020204030204" pitchFamily="34" charset="0"/>
            </a:endParaRPr>
          </a:p>
          <a:p>
            <a:pPr algn="just"/>
            <a:br>
              <a:rPr lang="en-US" sz="1200" b="0" dirty="0">
                <a:effectLst/>
                <a:latin typeface="Calibri" panose="020F0502020204030204" pitchFamily="34" charset="0"/>
                <a:cs typeface="Calibri" panose="020F0502020204030204" pitchFamily="34" charset="0"/>
              </a:rPr>
            </a:br>
            <a:r>
              <a:rPr lang="en-US" sz="1200" b="1" dirty="0">
                <a:effectLst/>
                <a:latin typeface="Calibri" panose="020F0502020204030204" pitchFamily="34" charset="0"/>
                <a:cs typeface="Calibri" panose="020F0502020204030204" pitchFamily="34" charset="0"/>
              </a:rPr>
              <a:t>Total Airline Operation Count by Carriers:</a:t>
            </a:r>
            <a:endParaRPr lang="en-US" sz="1200" b="0" dirty="0">
              <a:effectLst/>
              <a:latin typeface="Calibri" panose="020F0502020204030204" pitchFamily="34" charset="0"/>
              <a:cs typeface="Calibri" panose="020F0502020204030204" pitchFamily="34" charset="0"/>
            </a:endParaRPr>
          </a:p>
          <a:p>
            <a:pPr algn="just"/>
            <a:r>
              <a:rPr lang="en-US" sz="1200" dirty="0">
                <a:latin typeface="Calibri" panose="020F0502020204030204" pitchFamily="34" charset="0"/>
                <a:cs typeface="Calibri" panose="020F0502020204030204" pitchFamily="34" charset="0"/>
              </a:rPr>
              <a:t> </a:t>
            </a:r>
          </a:p>
          <a:p>
            <a:pPr marL="171450" indent="-171450" algn="just">
              <a:buFont typeface="Arial" panose="020B0604020202020204" pitchFamily="34" charset="0"/>
              <a:buChar char="•"/>
            </a:pPr>
            <a:r>
              <a:rPr lang="en-US" sz="1200" b="0" dirty="0">
                <a:effectLst/>
                <a:latin typeface="Calibri" panose="020F0502020204030204" pitchFamily="34" charset="0"/>
                <a:cs typeface="Calibri" panose="020F0502020204030204" pitchFamily="34" charset="0"/>
              </a:rPr>
              <a:t>Arrival Flights (Blue) dominate across all airlines.</a:t>
            </a:r>
          </a:p>
          <a:p>
            <a:pPr marL="171450" indent="-171450" algn="just">
              <a:buFont typeface="Arial" panose="020B0604020202020204" pitchFamily="34" charset="0"/>
              <a:buChar char="•"/>
            </a:pPr>
            <a:r>
              <a:rPr lang="en-US" sz="1200" b="0" dirty="0">
                <a:effectLst/>
                <a:latin typeface="Calibri" panose="020F0502020204030204" pitchFamily="34" charset="0"/>
                <a:cs typeface="Calibri" panose="020F0502020204030204" pitchFamily="34" charset="0"/>
              </a:rPr>
              <a:t>Major airlines like DL (Delta), AA (American Airlines), and UA (United Airlines) have significantly higher operations.</a:t>
            </a:r>
          </a:p>
          <a:p>
            <a:pPr marL="171450" indent="-171450" algn="just">
              <a:buFont typeface="Arial" panose="020B0604020202020204" pitchFamily="34" charset="0"/>
              <a:buChar char="•"/>
            </a:pPr>
            <a:r>
              <a:rPr lang="en-US" sz="1200" b="0" dirty="0">
                <a:effectLst/>
                <a:latin typeface="Calibri" panose="020F0502020204030204" pitchFamily="34" charset="0"/>
                <a:cs typeface="Calibri" panose="020F0502020204030204" pitchFamily="34" charset="0"/>
              </a:rPr>
              <a:t>Cancellations (Orange) are relatively low but noticeable in large airlines.</a:t>
            </a:r>
          </a:p>
          <a:p>
            <a:pPr marL="171450" indent="-171450" algn="just">
              <a:buFont typeface="Arial" panose="020B0604020202020204" pitchFamily="34" charset="0"/>
              <a:buChar char="•"/>
            </a:pPr>
            <a:r>
              <a:rPr lang="en-US" sz="1200" b="0" dirty="0">
                <a:effectLst/>
                <a:latin typeface="Calibri" panose="020F0502020204030204" pitchFamily="34" charset="0"/>
                <a:cs typeface="Calibri" panose="020F0502020204030204" pitchFamily="34" charset="0"/>
              </a:rPr>
              <a:t>Diversions (Green) remain extremely low, showing airlines effectively manage unexpected route changes.</a:t>
            </a:r>
          </a:p>
        </p:txBody>
      </p:sp>
      <p:pic>
        <p:nvPicPr>
          <p:cNvPr id="7" name="Picture 6">
            <a:extLst>
              <a:ext uri="{FF2B5EF4-FFF2-40B4-BE49-F238E27FC236}">
                <a16:creationId xmlns:a16="http://schemas.microsoft.com/office/drawing/2014/main" id="{7CE36A21-1FF0-4447-FE4D-A978F4F4861C}"/>
              </a:ext>
            </a:extLst>
          </p:cNvPr>
          <p:cNvPicPr>
            <a:picLocks noChangeAspect="1"/>
          </p:cNvPicPr>
          <p:nvPr/>
        </p:nvPicPr>
        <p:blipFill>
          <a:blip r:embed="rId2"/>
          <a:stretch>
            <a:fillRect/>
          </a:stretch>
        </p:blipFill>
        <p:spPr>
          <a:xfrm>
            <a:off x="4292974" y="768829"/>
            <a:ext cx="7899026" cy="5255703"/>
          </a:xfrm>
          <a:prstGeom prst="rect">
            <a:avLst/>
          </a:prstGeom>
        </p:spPr>
      </p:pic>
    </p:spTree>
    <p:extLst>
      <p:ext uri="{BB962C8B-B14F-4D97-AF65-F5344CB8AC3E}">
        <p14:creationId xmlns:p14="http://schemas.microsoft.com/office/powerpoint/2010/main" val="527830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176044" y="165030"/>
            <a:ext cx="10515600" cy="626873"/>
          </a:xfrm>
        </p:spPr>
        <p:txBody>
          <a:bodyPr>
            <a:normAutofit/>
          </a:bodyPr>
          <a:lstStyle/>
          <a:p>
            <a:r>
              <a:rPr lang="en-US" sz="2800" dirty="0"/>
              <a:t>Airport-Carrier Trends</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26</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12" name="TextBox 11">
            <a:extLst>
              <a:ext uri="{FF2B5EF4-FFF2-40B4-BE49-F238E27FC236}">
                <a16:creationId xmlns:a16="http://schemas.microsoft.com/office/drawing/2014/main" id="{4CA33D50-CBB6-BD4A-C909-19DC8FE707AB}"/>
              </a:ext>
            </a:extLst>
          </p:cNvPr>
          <p:cNvSpPr txBox="1"/>
          <p:nvPr/>
        </p:nvSpPr>
        <p:spPr>
          <a:xfrm>
            <a:off x="32320" y="1101916"/>
            <a:ext cx="3343164" cy="4662815"/>
          </a:xfrm>
          <a:prstGeom prst="rect">
            <a:avLst/>
          </a:prstGeom>
          <a:noFill/>
        </p:spPr>
        <p:txBody>
          <a:bodyPr wrap="square">
            <a:spAutoFit/>
          </a:bodyPr>
          <a:lstStyle/>
          <a:p>
            <a:pPr algn="just"/>
            <a:r>
              <a:rPr lang="en-US" sz="1100" b="1" dirty="0">
                <a:effectLst/>
                <a:latin typeface="Calibri" panose="020F0502020204030204" pitchFamily="34" charset="0"/>
                <a:cs typeface="Calibri" panose="020F0502020204030204" pitchFamily="34" charset="0"/>
              </a:rPr>
              <a:t>Top 10 Busiest Airport-Carrier Combinations</a:t>
            </a:r>
            <a:r>
              <a:rPr lang="en-US" sz="1100" b="0" dirty="0">
                <a:effectLst/>
                <a:latin typeface="Calibri" panose="020F0502020204030204" pitchFamily="34" charset="0"/>
                <a:cs typeface="Calibri" panose="020F0502020204030204" pitchFamily="34" charset="0"/>
              </a:rPr>
              <a:t>:</a:t>
            </a:r>
            <a:endParaRPr lang="en-US" sz="11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b="0" dirty="0">
                <a:effectLst/>
                <a:latin typeface="Calibri" panose="020F0502020204030204" pitchFamily="34" charset="0"/>
                <a:cs typeface="Calibri" panose="020F0502020204030204" pitchFamily="34" charset="0"/>
              </a:rPr>
              <a:t> ATL - DL (Atlanta - Delta) is the busiest combination, with the highest total arrival flights.</a:t>
            </a:r>
          </a:p>
          <a:p>
            <a:pPr marL="171450" indent="-171450" algn="just">
              <a:buFont typeface="Arial" panose="020B0604020202020204" pitchFamily="34" charset="0"/>
              <a:buChar char="•"/>
            </a:pPr>
            <a:r>
              <a:rPr lang="en-US" sz="1100" b="0" dirty="0">
                <a:effectLst/>
                <a:latin typeface="Calibri" panose="020F0502020204030204" pitchFamily="34" charset="0"/>
                <a:cs typeface="Calibri" panose="020F0502020204030204" pitchFamily="34" charset="0"/>
              </a:rPr>
              <a:t>DFW - AA (Dallas-Fort Worth - American Airlines) is the second busiest.</a:t>
            </a:r>
          </a:p>
          <a:p>
            <a:pPr marL="171450" indent="-171450" algn="just">
              <a:buFont typeface="Arial" panose="020B0604020202020204" pitchFamily="34" charset="0"/>
              <a:buChar char="•"/>
            </a:pPr>
            <a:r>
              <a:rPr lang="en-US" sz="1100" b="0" dirty="0">
                <a:effectLst/>
                <a:latin typeface="Calibri" panose="020F0502020204030204" pitchFamily="34" charset="0"/>
                <a:cs typeface="Calibri" panose="020F0502020204030204" pitchFamily="34" charset="0"/>
              </a:rPr>
              <a:t>ORD (Chicago O'Hare) appears multiple times with different airlines, indicating its importance as a central hub.</a:t>
            </a:r>
          </a:p>
          <a:p>
            <a:pPr marL="171450" indent="-171450" algn="just">
              <a:buFont typeface="Arial" panose="020B0604020202020204" pitchFamily="34" charset="0"/>
              <a:buChar char="•"/>
            </a:pPr>
            <a:r>
              <a:rPr lang="en-US" sz="1100" b="0" dirty="0">
                <a:effectLst/>
                <a:latin typeface="Calibri" panose="020F0502020204030204" pitchFamily="34" charset="0"/>
                <a:cs typeface="Calibri" panose="020F0502020204030204" pitchFamily="34" charset="0"/>
              </a:rPr>
              <a:t>Southwest Airlines (WN) dominates several key airports like LAS, MDW, and BWI, reflecting their focus on high-frequency operations.</a:t>
            </a:r>
          </a:p>
          <a:p>
            <a:pPr algn="just"/>
            <a:endParaRPr lang="en-US" sz="1100" dirty="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r>
              <a:rPr lang="en-US" sz="1100" b="1" dirty="0">
                <a:effectLst/>
                <a:latin typeface="Calibri" panose="020F0502020204030204" pitchFamily="34" charset="0"/>
                <a:cs typeface="Calibri" panose="020F0502020204030204" pitchFamily="34" charset="0"/>
              </a:rPr>
              <a:t>Top 10 Highest Delayed Airport-Carrier Combinations:</a:t>
            </a:r>
            <a:endParaRPr lang="en-US" sz="11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b="0" dirty="0">
                <a:effectLst/>
                <a:latin typeface="Calibri" panose="020F0502020204030204" pitchFamily="34" charset="0"/>
                <a:cs typeface="Calibri" panose="020F0502020204030204" pitchFamily="34" charset="0"/>
              </a:rPr>
              <a:t>ATL - DL (Atlanta - Delta) also has the highest number of delayed flights, meaning high volume correlates with high delays.</a:t>
            </a:r>
          </a:p>
          <a:p>
            <a:pPr marL="171450" indent="-171450" algn="just">
              <a:buFont typeface="Arial" panose="020B0604020202020204" pitchFamily="34" charset="0"/>
              <a:buChar char="•"/>
            </a:pPr>
            <a:r>
              <a:rPr lang="en-US" sz="1100" b="0" dirty="0">
                <a:effectLst/>
                <a:latin typeface="Calibri" panose="020F0502020204030204" pitchFamily="34" charset="0"/>
                <a:cs typeface="Calibri" panose="020F0502020204030204" pitchFamily="34" charset="0"/>
              </a:rPr>
              <a:t>DFW - AA (Dallas-Fort Worth - American Airlines) ranks second in delays, mirroring its high flight volume.</a:t>
            </a:r>
          </a:p>
          <a:p>
            <a:pPr marL="171450" indent="-171450" algn="just">
              <a:buFont typeface="Arial" panose="020B0604020202020204" pitchFamily="34" charset="0"/>
              <a:buChar char="•"/>
            </a:pPr>
            <a:r>
              <a:rPr lang="en-US" sz="1100" b="0" dirty="0">
                <a:effectLst/>
                <a:latin typeface="Calibri" panose="020F0502020204030204" pitchFamily="34" charset="0"/>
                <a:cs typeface="Calibri" panose="020F0502020204030204" pitchFamily="34" charset="0"/>
              </a:rPr>
              <a:t>ORD - MQ, ORD - UA, and ORD - AA are among the most delayed, showing Chicago O'Hare (ORD) struggles with delays across multiple airlines.</a:t>
            </a:r>
          </a:p>
          <a:p>
            <a:pPr marL="171450" indent="-171450" algn="just">
              <a:buFont typeface="Arial" panose="020B0604020202020204" pitchFamily="34" charset="0"/>
              <a:buChar char="•"/>
            </a:pPr>
            <a:r>
              <a:rPr lang="en-US" sz="1100" b="0" dirty="0">
                <a:effectLst/>
                <a:latin typeface="Calibri" panose="020F0502020204030204" pitchFamily="34" charset="0"/>
                <a:cs typeface="Calibri" panose="020F0502020204030204" pitchFamily="34" charset="0"/>
              </a:rPr>
              <a:t>Southwest Airlines (WN) has several highly delayed routes, including LAS, MDW, and PHX.</a:t>
            </a:r>
          </a:p>
          <a:p>
            <a:pPr algn="just"/>
            <a:br>
              <a:rPr lang="en-US" sz="1100" b="0" dirty="0">
                <a:effectLst/>
                <a:latin typeface="Calibri" panose="020F0502020204030204" pitchFamily="34" charset="0"/>
                <a:cs typeface="Calibri" panose="020F0502020204030204" pitchFamily="34" charset="0"/>
              </a:rPr>
            </a:br>
            <a:endParaRPr lang="en-US" sz="1100" b="0" dirty="0">
              <a:effectLst/>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6FBC9C63-7798-F705-61D3-873C4C6F633D}"/>
              </a:ext>
            </a:extLst>
          </p:cNvPr>
          <p:cNvPicPr>
            <a:picLocks noChangeAspect="1"/>
          </p:cNvPicPr>
          <p:nvPr/>
        </p:nvPicPr>
        <p:blipFill>
          <a:blip r:embed="rId2"/>
          <a:stretch>
            <a:fillRect/>
          </a:stretch>
        </p:blipFill>
        <p:spPr>
          <a:xfrm>
            <a:off x="3343164" y="1175213"/>
            <a:ext cx="8816516" cy="3744956"/>
          </a:xfrm>
          <a:prstGeom prst="rect">
            <a:avLst/>
          </a:prstGeom>
        </p:spPr>
      </p:pic>
    </p:spTree>
    <p:extLst>
      <p:ext uri="{BB962C8B-B14F-4D97-AF65-F5344CB8AC3E}">
        <p14:creationId xmlns:p14="http://schemas.microsoft.com/office/powerpoint/2010/main" val="1536043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176044" y="165030"/>
            <a:ext cx="10515600" cy="626873"/>
          </a:xfrm>
        </p:spPr>
        <p:txBody>
          <a:bodyPr>
            <a:normAutofit/>
          </a:bodyPr>
          <a:lstStyle/>
          <a:p>
            <a:r>
              <a:rPr lang="en-US" sz="2800" dirty="0"/>
              <a:t>Handling Skewness</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27</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12" name="TextBox 11">
            <a:extLst>
              <a:ext uri="{FF2B5EF4-FFF2-40B4-BE49-F238E27FC236}">
                <a16:creationId xmlns:a16="http://schemas.microsoft.com/office/drawing/2014/main" id="{4CA33D50-CBB6-BD4A-C909-19DC8FE707AB}"/>
              </a:ext>
            </a:extLst>
          </p:cNvPr>
          <p:cNvSpPr txBox="1"/>
          <p:nvPr/>
        </p:nvSpPr>
        <p:spPr>
          <a:xfrm>
            <a:off x="274469" y="863315"/>
            <a:ext cx="6291868" cy="5339923"/>
          </a:xfrm>
          <a:prstGeom prst="rect">
            <a:avLst/>
          </a:prstGeom>
          <a:noFill/>
        </p:spPr>
        <p:txBody>
          <a:bodyPr wrap="square">
            <a:spAutoFit/>
          </a:bodyPr>
          <a:lstStyle/>
          <a:p>
            <a:pPr algn="just"/>
            <a:r>
              <a:rPr lang="en-US" sz="1100" b="1" dirty="0">
                <a:effectLst/>
                <a:cs typeface="Calibri" panose="020F0502020204030204" pitchFamily="34" charset="0"/>
              </a:rPr>
              <a:t>Skewness</a:t>
            </a:r>
            <a:r>
              <a:rPr lang="en-US" sz="1100" b="0" dirty="0">
                <a:effectLst/>
                <a:cs typeface="Calibri" panose="020F0502020204030204" pitchFamily="34" charset="0"/>
              </a:rPr>
              <a:t> is a statistical measure that describes the asymmetry of a data distribution around its mean. There are two types of skewness you encounter in data analysis:</a:t>
            </a:r>
          </a:p>
          <a:p>
            <a:pPr algn="just"/>
            <a:endParaRPr lang="en-US" sz="1100" b="0" dirty="0">
              <a:effectLst/>
              <a:cs typeface="Calibri" panose="020F0502020204030204" pitchFamily="34" charset="0"/>
            </a:endParaRPr>
          </a:p>
          <a:p>
            <a:pPr marL="171450" indent="-171450" algn="just">
              <a:buFont typeface="Arial" panose="020B0604020202020204" pitchFamily="34" charset="0"/>
              <a:buChar char="•"/>
            </a:pPr>
            <a:r>
              <a:rPr lang="en-US" sz="1100" b="0" dirty="0">
                <a:effectLst/>
                <a:cs typeface="Calibri" panose="020F0502020204030204" pitchFamily="34" charset="0"/>
              </a:rPr>
              <a:t> Positive Skewness: This occurs when the tail of the distribution extends towards higher values, on the right side of the peak. </a:t>
            </a:r>
          </a:p>
          <a:p>
            <a:pPr marL="171450" indent="-171450" algn="just">
              <a:buFont typeface="Arial" panose="020B0604020202020204" pitchFamily="34" charset="0"/>
              <a:buChar char="•"/>
            </a:pPr>
            <a:endParaRPr lang="en-US" sz="1100" dirty="0">
              <a:cs typeface="Calibri" panose="020F0502020204030204" pitchFamily="34" charset="0"/>
            </a:endParaRPr>
          </a:p>
          <a:p>
            <a:pPr marL="171450" indent="-171450">
              <a:buFont typeface="Arial" panose="020B0604020202020204" pitchFamily="34" charset="0"/>
              <a:buChar char="•"/>
            </a:pPr>
            <a:r>
              <a:rPr lang="en-US" sz="1100" b="0" dirty="0">
                <a:effectLst/>
                <a:cs typeface="Calibri" panose="020F0502020204030204" pitchFamily="34" charset="0"/>
              </a:rPr>
              <a:t>Negative Skewness: Conversely, negative skewness happens when the tail of the distribution stretches towards lower values, on the left side of the peak. </a:t>
            </a:r>
            <a:br>
              <a:rPr lang="en-US" sz="1100" b="0" dirty="0">
                <a:effectLst/>
                <a:cs typeface="Calibri" panose="020F0502020204030204" pitchFamily="34" charset="0"/>
              </a:rPr>
            </a:br>
            <a:endParaRPr lang="en-US" sz="1100" b="0" dirty="0">
              <a:effectLst/>
              <a:cs typeface="Calibri" panose="020F0502020204030204" pitchFamily="34" charset="0"/>
            </a:endParaRPr>
          </a:p>
          <a:p>
            <a:pPr algn="just"/>
            <a:endParaRPr lang="en-US" sz="1100" dirty="0">
              <a:cs typeface="Calibri" panose="020F0502020204030204" pitchFamily="34" charset="0"/>
            </a:endParaRPr>
          </a:p>
          <a:p>
            <a:pPr algn="just"/>
            <a:r>
              <a:rPr lang="en-US" sz="1100" dirty="0">
                <a:effectLst/>
                <a:cs typeface="Calibri" panose="020F0502020204030204" pitchFamily="34" charset="0"/>
              </a:rPr>
              <a:t>As we notice that most of the numerical columns are</a:t>
            </a:r>
            <a:r>
              <a:rPr lang="en-US" sz="1100" b="1" dirty="0">
                <a:effectLst/>
                <a:cs typeface="Calibri" panose="020F0502020204030204" pitchFamily="34" charset="0"/>
              </a:rPr>
              <a:t> </a:t>
            </a:r>
            <a:r>
              <a:rPr lang="en-US" sz="1100" b="1" dirty="0">
                <a:solidFill>
                  <a:srgbClr val="C00000"/>
                </a:solidFill>
                <a:effectLst/>
                <a:cs typeface="Calibri" panose="020F0502020204030204" pitchFamily="34" charset="0"/>
              </a:rPr>
              <a:t>positively skewed</a:t>
            </a:r>
            <a:r>
              <a:rPr lang="en-US" sz="1100" b="1" dirty="0">
                <a:effectLst/>
                <a:cs typeface="Calibri" panose="020F0502020204030204" pitchFamily="34" charset="0"/>
              </a:rPr>
              <a:t>.  </a:t>
            </a:r>
            <a:r>
              <a:rPr lang="en-US" sz="1100" b="0" dirty="0">
                <a:effectLst/>
              </a:rPr>
              <a:t>Some of the techniques useful to combat positive skew are as follows:</a:t>
            </a:r>
          </a:p>
          <a:p>
            <a:pPr algn="just"/>
            <a:endParaRPr lang="en-US" sz="1100" b="0" dirty="0">
              <a:effectLst/>
            </a:endParaRPr>
          </a:p>
          <a:p>
            <a:pPr marL="228600" indent="-228600">
              <a:buAutoNum type="alphaLcPeriod"/>
            </a:pPr>
            <a:r>
              <a:rPr lang="en-US" sz="1100" b="1" dirty="0">
                <a:effectLst/>
              </a:rPr>
              <a:t>Log Transformation:</a:t>
            </a:r>
            <a:r>
              <a:rPr lang="en-US" sz="1100" b="0" dirty="0">
                <a:effectLst/>
              </a:rPr>
              <a:t> This method is particularly suited for right-skewed data, effectively minimizing large-scale differences by taking the natural log of all data points. </a:t>
            </a:r>
          </a:p>
          <a:p>
            <a:pPr marL="228600" indent="-228600">
              <a:buAutoNum type="alphaLcPeriod"/>
            </a:pPr>
            <a:endParaRPr lang="en-US" sz="1100" b="0" dirty="0">
              <a:effectLst/>
            </a:endParaRPr>
          </a:p>
          <a:p>
            <a:pPr marL="228600" indent="-228600">
              <a:buAutoNum type="alphaLcPeriod"/>
            </a:pPr>
            <a:r>
              <a:rPr lang="en-US" sz="1100" b="1" dirty="0">
                <a:effectLst/>
              </a:rPr>
              <a:t>Square Root Transformation:</a:t>
            </a:r>
            <a:r>
              <a:rPr lang="en-US" sz="1100" b="0" dirty="0">
                <a:effectLst/>
              </a:rPr>
              <a:t> A softer approach than the log transformation, ideal for moderately skewed data. By applying the square root to each data point, it reduces skewness and diminishes the impact of outliers.</a:t>
            </a:r>
          </a:p>
          <a:p>
            <a:pPr marL="228600" indent="-228600">
              <a:buAutoNum type="alphaLcPeriod"/>
            </a:pPr>
            <a:endParaRPr lang="en-US" sz="1100" b="0" dirty="0">
              <a:effectLst/>
            </a:endParaRPr>
          </a:p>
          <a:p>
            <a:pPr marL="228600" indent="-228600">
              <a:buAutoNum type="alphaLcPeriod"/>
            </a:pPr>
            <a:r>
              <a:rPr lang="en-US" sz="1100" b="1" dirty="0">
                <a:effectLst/>
              </a:rPr>
              <a:t>Box-Cox Transformation:</a:t>
            </a:r>
            <a:r>
              <a:rPr lang="en-US" sz="1100" b="0" dirty="0">
                <a:effectLst/>
              </a:rPr>
              <a:t> Offers flexibility by optimizing the transformation parameter lambda (λ), applicable only to positive data. The Box-Cox method systematically finds the best power transformation to reduce skewness and stabilize variance, enhancing the data’s normality.</a:t>
            </a:r>
          </a:p>
          <a:p>
            <a:pPr marL="228600" indent="-228600">
              <a:buAutoNum type="alphaLcPeriod"/>
            </a:pPr>
            <a:endParaRPr lang="en-US" sz="1100" b="0" dirty="0">
              <a:effectLst/>
            </a:endParaRPr>
          </a:p>
          <a:p>
            <a:pPr marL="228600" indent="-228600">
              <a:buAutoNum type="alphaLcPeriod"/>
            </a:pPr>
            <a:r>
              <a:rPr lang="en-US" sz="1100" b="1" dirty="0">
                <a:effectLst/>
              </a:rPr>
              <a:t>Yeo-Johnson Transformation:</a:t>
            </a:r>
            <a:r>
              <a:rPr lang="en-US" sz="1100" b="0" dirty="0">
                <a:effectLst/>
              </a:rPr>
              <a:t> The above transformations only work with positive data. Yeo-Johnson is like Box-Cox but adaptable to both positive and non-positive data. It modifies the data through an optimal transformation parameter. </a:t>
            </a:r>
          </a:p>
          <a:p>
            <a:pPr marL="228600" indent="-228600">
              <a:buAutoNum type="alphaLcPeriod"/>
            </a:pPr>
            <a:endParaRPr lang="en-US" sz="1100" dirty="0"/>
          </a:p>
          <a:p>
            <a:pPr marL="228600" indent="-228600">
              <a:buAutoNum type="alphaLcPeriod"/>
            </a:pPr>
            <a:r>
              <a:rPr lang="en-US" sz="1100" b="1" dirty="0">
                <a:effectLst/>
              </a:rPr>
              <a:t>Quantile Transformation:</a:t>
            </a:r>
            <a:r>
              <a:rPr lang="en-US" sz="1100" b="0" dirty="0">
                <a:effectLst/>
              </a:rPr>
              <a:t> Quantile transformation maps data to a specified distribution, such as normal, effectively addresses skewness by distributing the data points evenly across the chosen distribution. </a:t>
            </a:r>
            <a:endParaRPr lang="en-US" sz="1100" b="1" dirty="0">
              <a:effectLst/>
              <a:cs typeface="Calibri" panose="020F0502020204030204" pitchFamily="34" charset="0"/>
            </a:endParaRPr>
          </a:p>
        </p:txBody>
      </p:sp>
      <p:pic>
        <p:nvPicPr>
          <p:cNvPr id="7" name="Picture 6">
            <a:extLst>
              <a:ext uri="{FF2B5EF4-FFF2-40B4-BE49-F238E27FC236}">
                <a16:creationId xmlns:a16="http://schemas.microsoft.com/office/drawing/2014/main" id="{E1199CE8-97EB-B1D4-771F-932445E6E168}"/>
              </a:ext>
            </a:extLst>
          </p:cNvPr>
          <p:cNvPicPr>
            <a:picLocks noChangeAspect="1"/>
          </p:cNvPicPr>
          <p:nvPr/>
        </p:nvPicPr>
        <p:blipFill>
          <a:blip r:embed="rId2"/>
          <a:stretch>
            <a:fillRect/>
          </a:stretch>
        </p:blipFill>
        <p:spPr>
          <a:xfrm>
            <a:off x="6877845" y="1075569"/>
            <a:ext cx="4258269" cy="4572638"/>
          </a:xfrm>
          <a:prstGeom prst="rect">
            <a:avLst/>
          </a:prstGeom>
        </p:spPr>
      </p:pic>
    </p:spTree>
    <p:extLst>
      <p:ext uri="{BB962C8B-B14F-4D97-AF65-F5344CB8AC3E}">
        <p14:creationId xmlns:p14="http://schemas.microsoft.com/office/powerpoint/2010/main" val="937037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176044" y="165030"/>
            <a:ext cx="10515600" cy="626873"/>
          </a:xfrm>
        </p:spPr>
        <p:txBody>
          <a:bodyPr>
            <a:normAutofit/>
          </a:bodyPr>
          <a:lstStyle/>
          <a:p>
            <a:r>
              <a:rPr lang="en-US" sz="2800" dirty="0"/>
              <a:t>Handling Skewness</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28</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12" name="TextBox 11">
            <a:extLst>
              <a:ext uri="{FF2B5EF4-FFF2-40B4-BE49-F238E27FC236}">
                <a16:creationId xmlns:a16="http://schemas.microsoft.com/office/drawing/2014/main" id="{4CA33D50-CBB6-BD4A-C909-19DC8FE707AB}"/>
              </a:ext>
            </a:extLst>
          </p:cNvPr>
          <p:cNvSpPr txBox="1"/>
          <p:nvPr/>
        </p:nvSpPr>
        <p:spPr>
          <a:xfrm>
            <a:off x="292634" y="1351508"/>
            <a:ext cx="6291868" cy="1569660"/>
          </a:xfrm>
          <a:prstGeom prst="rect">
            <a:avLst/>
          </a:prstGeom>
          <a:noFill/>
        </p:spPr>
        <p:txBody>
          <a:bodyPr wrap="square">
            <a:spAutoFit/>
          </a:bodyPr>
          <a:lstStyle/>
          <a:p>
            <a:pPr algn="just"/>
            <a:endParaRPr lang="en-US" sz="1200" b="0" dirty="0">
              <a:effectLst/>
              <a:cs typeface="Calibri" panose="020F0502020204030204" pitchFamily="34" charset="0"/>
            </a:endParaRPr>
          </a:p>
          <a:p>
            <a:pPr marL="171450" indent="-171450" algn="just">
              <a:buFont typeface="Arial" panose="020B0604020202020204" pitchFamily="34" charset="0"/>
              <a:buChar char="•"/>
            </a:pPr>
            <a:endParaRPr lang="en-US" sz="1200" b="0" dirty="0">
              <a:effectLst/>
            </a:endParaRPr>
          </a:p>
          <a:p>
            <a:pPr marL="171450" indent="-171450" algn="just">
              <a:buFont typeface="Arial" panose="020B0604020202020204" pitchFamily="34" charset="0"/>
              <a:buChar char="•"/>
            </a:pPr>
            <a:endParaRPr lang="en-US" sz="1200" b="0" dirty="0">
              <a:effectLst/>
            </a:endParaRPr>
          </a:p>
          <a:p>
            <a:pPr marL="171450" indent="-171450" algn="just">
              <a:buFont typeface="Arial" panose="020B0604020202020204" pitchFamily="34" charset="0"/>
              <a:buChar char="•"/>
            </a:pPr>
            <a:endParaRPr lang="en-US" sz="1200" b="0" dirty="0">
              <a:effectLst/>
              <a:cs typeface="Calibri" panose="020F0502020204030204" pitchFamily="34" charset="0"/>
            </a:endParaRPr>
          </a:p>
          <a:p>
            <a:pPr marL="171450" indent="-171450" algn="just">
              <a:buFont typeface="Arial" panose="020B0604020202020204" pitchFamily="34" charset="0"/>
              <a:buChar char="•"/>
            </a:pPr>
            <a:endParaRPr lang="en-US" sz="1200" b="0" dirty="0">
              <a:effectLst/>
              <a:cs typeface="Calibri" panose="020F0502020204030204" pitchFamily="34" charset="0"/>
            </a:endParaRPr>
          </a:p>
          <a:p>
            <a:pPr marL="171450" indent="-171450" algn="just">
              <a:buFont typeface="Arial" panose="020B0604020202020204" pitchFamily="34" charset="0"/>
              <a:buChar char="•"/>
            </a:pPr>
            <a:endParaRPr lang="en-US" sz="1200" b="0" dirty="0">
              <a:effectLst/>
              <a:cs typeface="Calibri" panose="020F0502020204030204" pitchFamily="34" charset="0"/>
            </a:endParaRPr>
          </a:p>
          <a:p>
            <a:pPr algn="just"/>
            <a:br>
              <a:rPr lang="en-US" sz="1200" b="0" dirty="0">
                <a:effectLst/>
                <a:cs typeface="Calibri" panose="020F0502020204030204" pitchFamily="34" charset="0"/>
              </a:rPr>
            </a:br>
            <a:endParaRPr lang="en-US" sz="1200" b="1" dirty="0">
              <a:effectLst/>
              <a:cs typeface="Calibri" panose="020F0502020204030204" pitchFamily="34" charset="0"/>
            </a:endParaRPr>
          </a:p>
        </p:txBody>
      </p:sp>
      <p:pic>
        <p:nvPicPr>
          <p:cNvPr id="8" name="Picture 7">
            <a:extLst>
              <a:ext uri="{FF2B5EF4-FFF2-40B4-BE49-F238E27FC236}">
                <a16:creationId xmlns:a16="http://schemas.microsoft.com/office/drawing/2014/main" id="{3DAE2B94-E100-15D1-7A13-5544524186C7}"/>
              </a:ext>
            </a:extLst>
          </p:cNvPr>
          <p:cNvPicPr>
            <a:picLocks noChangeAspect="1"/>
          </p:cNvPicPr>
          <p:nvPr/>
        </p:nvPicPr>
        <p:blipFill>
          <a:blip r:embed="rId2"/>
          <a:stretch>
            <a:fillRect/>
          </a:stretch>
        </p:blipFill>
        <p:spPr>
          <a:xfrm>
            <a:off x="7124110" y="888731"/>
            <a:ext cx="4229690" cy="4315427"/>
          </a:xfrm>
          <a:prstGeom prst="rect">
            <a:avLst/>
          </a:prstGeom>
        </p:spPr>
      </p:pic>
      <p:sp>
        <p:nvSpPr>
          <p:cNvPr id="9" name="Rectangle 1">
            <a:extLst>
              <a:ext uri="{FF2B5EF4-FFF2-40B4-BE49-F238E27FC236}">
                <a16:creationId xmlns:a16="http://schemas.microsoft.com/office/drawing/2014/main" id="{3CD73435-F88E-C10C-8728-2C888C404124}"/>
              </a:ext>
            </a:extLst>
          </p:cNvPr>
          <p:cNvSpPr>
            <a:spLocks noChangeArrowheads="1"/>
          </p:cNvSpPr>
          <p:nvPr/>
        </p:nvSpPr>
        <p:spPr bwMode="auto">
          <a:xfrm>
            <a:off x="236440" y="1156691"/>
            <a:ext cx="585956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rPr>
              <a:t>Applied log transformation to features with skewness &gt;2. </a:t>
            </a:r>
          </a:p>
          <a:p>
            <a:pPr marL="0" marR="0" lvl="0" indent="0" algn="just" defTabSz="914400" rtl="0" eaLnBrk="0" fontAlgn="base" latinLnBrk="0" hangingPunct="0">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endParaRPr>
          </a:p>
          <a:p>
            <a:pPr marL="0" marR="0" lvl="0" indent="0" algn="just" defTabSz="914400" rtl="0" eaLnBrk="0" fontAlgn="base" latinLnBrk="0" hangingPunct="0">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NAS delay</a:t>
            </a:r>
            <a:r>
              <a:rPr kumimoji="0" lang="en-US" altLang="en-US" sz="1400" b="0" i="0" u="none" strike="noStrike" cap="none" normalizeH="0" baseline="0" dirty="0">
                <a:ln>
                  <a:noFill/>
                </a:ln>
                <a:solidFill>
                  <a:schemeClr val="tx1"/>
                </a:solidFill>
                <a:effectLst/>
              </a:rPr>
              <a:t> had </a:t>
            </a:r>
            <a:r>
              <a:rPr kumimoji="0" lang="en-US" altLang="en-US" sz="1400" b="0" i="0" u="none" strike="noStrike" cap="none" normalizeH="0" baseline="0" dirty="0" err="1">
                <a:ln>
                  <a:noFill/>
                </a:ln>
                <a:solidFill>
                  <a:schemeClr val="tx1"/>
                </a:solidFill>
                <a:effectLst/>
              </a:rPr>
              <a:t>NaN</a:t>
            </a:r>
            <a:r>
              <a:rPr kumimoji="0" lang="en-US" altLang="en-US" sz="1400" b="0" i="0" u="none" strike="noStrike" cap="none" normalizeH="0" baseline="0" dirty="0">
                <a:ln>
                  <a:noFill/>
                </a:ln>
                <a:solidFill>
                  <a:schemeClr val="tx1"/>
                </a:solidFill>
                <a:effectLst/>
              </a:rPr>
              <a:t> skewness due to zeros/negatives; fixed by shifting values before transformation. </a:t>
            </a:r>
          </a:p>
          <a:p>
            <a:pPr marL="0" marR="0" lvl="0" indent="0" algn="just" defTabSz="914400" rtl="0" eaLnBrk="0" fontAlgn="base" latinLnBrk="0" hangingPunct="0">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endParaRPr>
          </a:p>
          <a:p>
            <a:pPr marL="0" marR="0" lvl="0" indent="0" algn="just" defTabSz="914400" rtl="0" eaLnBrk="0" fontAlgn="base" latinLnBrk="0" hangingPunct="0">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rPr>
              <a:t>Most features now have acceptable skewness (-1 to 1) for ML, except </a:t>
            </a:r>
            <a:r>
              <a:rPr kumimoji="0" lang="en-US" altLang="en-US" sz="1400" b="1" i="0" u="none" strike="noStrike" cap="none" normalizeH="0" baseline="0" dirty="0" err="1">
                <a:ln>
                  <a:noFill/>
                </a:ln>
                <a:solidFill>
                  <a:schemeClr val="tx1"/>
                </a:solidFill>
                <a:effectLst/>
              </a:rPr>
              <a:t>security_ct</a:t>
            </a:r>
            <a:r>
              <a:rPr kumimoji="0" lang="en-US" altLang="en-US" sz="1400" b="0" i="0" u="none" strike="noStrike" cap="none" normalizeH="0" baseline="0" dirty="0">
                <a:ln>
                  <a:noFill/>
                </a:ln>
                <a:solidFill>
                  <a:schemeClr val="tx1"/>
                </a:solidFill>
                <a:effectLst/>
              </a:rPr>
              <a:t>. </a:t>
            </a:r>
          </a:p>
          <a:p>
            <a:pPr marL="0" marR="0" lvl="0" indent="0" algn="just" defTabSz="914400" rtl="0" eaLnBrk="0" fontAlgn="base" latinLnBrk="0" hangingPunct="0">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endParaRPr>
          </a:p>
          <a:p>
            <a:pPr marL="0" marR="0" lvl="0" indent="0" algn="just" defTabSz="914400" rtl="0" eaLnBrk="0" fontAlgn="base" latinLnBrk="0" hangingPunct="0">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rPr>
              <a:t>Negative values in </a:t>
            </a:r>
            <a:r>
              <a:rPr kumimoji="0" lang="en-US" altLang="en-US" sz="1400" b="1" i="0" u="none" strike="noStrike" cap="none" normalizeH="0" baseline="0" dirty="0" err="1">
                <a:ln>
                  <a:noFill/>
                </a:ln>
                <a:solidFill>
                  <a:schemeClr val="tx1"/>
                </a:solidFill>
                <a:effectLst/>
              </a:rPr>
              <a:t>nas_ct</a:t>
            </a:r>
            <a:r>
              <a:rPr kumimoji="0" lang="en-US" altLang="en-US" sz="1400" b="0" i="0" u="none" strike="noStrike" cap="none" normalizeH="0" baseline="0" dirty="0">
                <a:ln>
                  <a:noFill/>
                </a:ln>
                <a:solidFill>
                  <a:schemeClr val="tx1"/>
                </a:solidFill>
                <a:effectLst/>
              </a:rPr>
              <a:t> were set to zero. </a:t>
            </a:r>
          </a:p>
          <a:p>
            <a:pPr marL="0" marR="0" lvl="0" indent="0" algn="just" defTabSz="914400" rtl="0" eaLnBrk="0" fontAlgn="base" latinLnBrk="0" hangingPunct="0">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endParaRPr>
          </a:p>
          <a:p>
            <a:pPr marL="0" marR="0" lvl="0" indent="0" algn="just" defTabSz="914400" rtl="0" eaLnBrk="0" fontAlgn="base" latinLnBrk="0" hangingPunct="0">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rPr>
              <a:t>Despite improved histograms and box plots, the </a:t>
            </a:r>
            <a:r>
              <a:rPr kumimoji="0" lang="en-US" altLang="en-US" sz="1400" b="1" i="0" u="none" strike="noStrike" cap="none" normalizeH="0" baseline="0" dirty="0">
                <a:ln>
                  <a:noFill/>
                </a:ln>
                <a:solidFill>
                  <a:schemeClr val="tx1"/>
                </a:solidFill>
                <a:effectLst/>
              </a:rPr>
              <a:t>Kolmogorov-Smirnov test</a:t>
            </a:r>
            <a:r>
              <a:rPr kumimoji="0" lang="en-US" altLang="en-US" sz="1400" b="0" i="0" u="none" strike="noStrike" cap="none" normalizeH="0" baseline="0" dirty="0">
                <a:ln>
                  <a:noFill/>
                </a:ln>
                <a:solidFill>
                  <a:schemeClr val="tx1"/>
                </a:solidFill>
                <a:effectLst/>
              </a:rPr>
              <a:t> still detects deviations from normality, making it unsuitable due to its sensitivity. </a:t>
            </a:r>
          </a:p>
        </p:txBody>
      </p:sp>
    </p:spTree>
    <p:extLst>
      <p:ext uri="{BB962C8B-B14F-4D97-AF65-F5344CB8AC3E}">
        <p14:creationId xmlns:p14="http://schemas.microsoft.com/office/powerpoint/2010/main" val="1041787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176044" y="165030"/>
            <a:ext cx="10515600" cy="626873"/>
          </a:xfrm>
        </p:spPr>
        <p:txBody>
          <a:bodyPr>
            <a:normAutofit/>
          </a:bodyPr>
          <a:lstStyle/>
          <a:p>
            <a:r>
              <a:rPr lang="en-US" sz="2800" dirty="0"/>
              <a:t>Handling Skewness</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29</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pic>
        <p:nvPicPr>
          <p:cNvPr id="7" name="Picture 6">
            <a:extLst>
              <a:ext uri="{FF2B5EF4-FFF2-40B4-BE49-F238E27FC236}">
                <a16:creationId xmlns:a16="http://schemas.microsoft.com/office/drawing/2014/main" id="{B03F0865-1B32-01F8-46A8-F53A60A6813B}"/>
              </a:ext>
            </a:extLst>
          </p:cNvPr>
          <p:cNvPicPr>
            <a:picLocks noChangeAspect="1"/>
          </p:cNvPicPr>
          <p:nvPr/>
        </p:nvPicPr>
        <p:blipFill>
          <a:blip r:embed="rId2"/>
          <a:stretch>
            <a:fillRect/>
          </a:stretch>
        </p:blipFill>
        <p:spPr>
          <a:xfrm>
            <a:off x="5926209" y="0"/>
            <a:ext cx="5725185" cy="6260841"/>
          </a:xfrm>
          <a:prstGeom prst="rect">
            <a:avLst/>
          </a:prstGeom>
        </p:spPr>
      </p:pic>
      <p:pic>
        <p:nvPicPr>
          <p:cNvPr id="10" name="Picture 9">
            <a:extLst>
              <a:ext uri="{FF2B5EF4-FFF2-40B4-BE49-F238E27FC236}">
                <a16:creationId xmlns:a16="http://schemas.microsoft.com/office/drawing/2014/main" id="{82EA2EC2-EB21-1A59-4520-5996EF9367B0}"/>
              </a:ext>
            </a:extLst>
          </p:cNvPr>
          <p:cNvPicPr>
            <a:picLocks noChangeAspect="1"/>
          </p:cNvPicPr>
          <p:nvPr/>
        </p:nvPicPr>
        <p:blipFill>
          <a:blip r:embed="rId3"/>
          <a:stretch>
            <a:fillRect/>
          </a:stretch>
        </p:blipFill>
        <p:spPr>
          <a:xfrm>
            <a:off x="0" y="1553989"/>
            <a:ext cx="5439833" cy="3095158"/>
          </a:xfrm>
          <a:prstGeom prst="rect">
            <a:avLst/>
          </a:prstGeom>
        </p:spPr>
      </p:pic>
    </p:spTree>
    <p:extLst>
      <p:ext uri="{BB962C8B-B14F-4D97-AF65-F5344CB8AC3E}">
        <p14:creationId xmlns:p14="http://schemas.microsoft.com/office/powerpoint/2010/main" val="1068761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334861" y="136525"/>
            <a:ext cx="10515600" cy="626873"/>
          </a:xfrm>
        </p:spPr>
        <p:txBody>
          <a:bodyPr>
            <a:normAutofit/>
          </a:bodyPr>
          <a:lstStyle/>
          <a:p>
            <a:r>
              <a:rPr lang="en-US" sz="2800" dirty="0"/>
              <a:t>About the Dataset</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3</a:t>
            </a:fld>
            <a:endParaRPr lang="en-US" dirty="0"/>
          </a:p>
        </p:txBody>
      </p:sp>
      <p:sp>
        <p:nvSpPr>
          <p:cNvPr id="3" name="TextBox 2">
            <a:extLst>
              <a:ext uri="{FF2B5EF4-FFF2-40B4-BE49-F238E27FC236}">
                <a16:creationId xmlns:a16="http://schemas.microsoft.com/office/drawing/2014/main" id="{701D4CA4-F435-C9D9-5806-9774EEEC4DBC}"/>
              </a:ext>
            </a:extLst>
          </p:cNvPr>
          <p:cNvSpPr txBox="1"/>
          <p:nvPr/>
        </p:nvSpPr>
        <p:spPr>
          <a:xfrm>
            <a:off x="334861" y="1172665"/>
            <a:ext cx="4916647" cy="3785652"/>
          </a:xfrm>
          <a:prstGeom prst="rect">
            <a:avLst/>
          </a:prstGeom>
          <a:noFill/>
        </p:spPr>
        <p:txBody>
          <a:bodyPr wrap="square" rtlCol="0">
            <a:spAutoFit/>
          </a:bodyPr>
          <a:lstStyle/>
          <a:p>
            <a:pPr marL="285750" indent="-285750" algn="just">
              <a:buFont typeface="Arial" panose="020B0604020202020204" pitchFamily="34" charset="0"/>
              <a:buChar char="•"/>
            </a:pPr>
            <a:r>
              <a:rPr lang="en-US" sz="1600" b="1" dirty="0"/>
              <a:t>Flight Delay Data </a:t>
            </a:r>
            <a:r>
              <a:rPr lang="en-US" sz="1600" b="0" i="0" dirty="0">
                <a:effectLst/>
                <a:latin typeface="system-ui"/>
              </a:rPr>
              <a:t>obtained from American Bureau of Transportation Statistics.</a:t>
            </a:r>
          </a:p>
          <a:p>
            <a:pPr marL="285750" indent="-285750" algn="just">
              <a:buFont typeface="Arial" panose="020B0604020202020204" pitchFamily="34" charset="0"/>
              <a:buChar char="•"/>
            </a:pPr>
            <a:endParaRPr lang="en-US" sz="1600" dirty="0">
              <a:latin typeface="system-ui"/>
            </a:endParaRPr>
          </a:p>
          <a:p>
            <a:pPr marL="285750" indent="-285750" algn="just">
              <a:buFont typeface="Arial" panose="020B0604020202020204" pitchFamily="34" charset="0"/>
              <a:buChar char="•"/>
            </a:pPr>
            <a:r>
              <a:rPr lang="en-US" sz="1600" b="0" i="0" dirty="0">
                <a:effectLst/>
                <a:latin typeface="system-ui"/>
              </a:rPr>
              <a:t>This dataset contains information about on-time performance and delay statistics of flights in the US, spanning multiple years and divided by airport, carrier, and delay reason.</a:t>
            </a:r>
          </a:p>
          <a:p>
            <a:pPr marL="285750" indent="-285750" algn="just">
              <a:buFont typeface="Arial" panose="020B0604020202020204" pitchFamily="34" charset="0"/>
              <a:buChar char="•"/>
            </a:pPr>
            <a:endParaRPr lang="en-US" sz="1600" dirty="0">
              <a:latin typeface="system-ui"/>
            </a:endParaRPr>
          </a:p>
          <a:p>
            <a:pPr marL="285750" indent="-285750" algn="just">
              <a:buFont typeface="Arial" panose="020B0604020202020204" pitchFamily="34" charset="0"/>
              <a:buChar char="•"/>
            </a:pPr>
            <a:r>
              <a:rPr lang="en-US" sz="1600" dirty="0">
                <a:latin typeface="system-ui"/>
              </a:rPr>
              <a:t>Some Dataset Characteristics-</a:t>
            </a:r>
          </a:p>
          <a:p>
            <a:pPr marL="742950" lvl="1" indent="-285750" algn="just">
              <a:buFont typeface="Wingdings" panose="05000000000000000000" pitchFamily="2" charset="2"/>
              <a:buChar char="§"/>
            </a:pPr>
            <a:endParaRPr lang="en-US" sz="1600" dirty="0">
              <a:latin typeface="system-ui"/>
            </a:endParaRPr>
          </a:p>
          <a:p>
            <a:pPr marL="742950" lvl="1" indent="-285750" algn="just">
              <a:buFont typeface="Wingdings" panose="05000000000000000000" pitchFamily="2" charset="2"/>
              <a:buChar char="§"/>
            </a:pPr>
            <a:r>
              <a:rPr lang="en-US" sz="1600" dirty="0">
                <a:latin typeface="system-ui"/>
              </a:rPr>
              <a:t>73282 Data samples</a:t>
            </a:r>
          </a:p>
          <a:p>
            <a:pPr marL="742950" lvl="1" indent="-285750" algn="just">
              <a:buFont typeface="Wingdings" panose="05000000000000000000" pitchFamily="2" charset="2"/>
              <a:buChar char="§"/>
            </a:pPr>
            <a:endParaRPr lang="en-US" sz="1600" dirty="0">
              <a:latin typeface="system-ui"/>
            </a:endParaRPr>
          </a:p>
          <a:p>
            <a:pPr marL="742950" lvl="1" indent="-285750" algn="just">
              <a:buFont typeface="Wingdings" panose="05000000000000000000" pitchFamily="2" charset="2"/>
              <a:buChar char="§"/>
            </a:pPr>
            <a:r>
              <a:rPr lang="en-US" sz="1600" dirty="0">
                <a:latin typeface="system-ui"/>
              </a:rPr>
              <a:t>22 features</a:t>
            </a:r>
          </a:p>
          <a:p>
            <a:pPr marL="742950" lvl="1" indent="-285750" algn="just">
              <a:buFont typeface="Wingdings" panose="05000000000000000000" pitchFamily="2" charset="2"/>
              <a:buChar char="§"/>
            </a:pPr>
            <a:endParaRPr lang="en-US" sz="1600" dirty="0">
              <a:latin typeface="system-ui"/>
            </a:endParaRPr>
          </a:p>
          <a:p>
            <a:pPr marL="742950" lvl="1" indent="-285750" algn="just">
              <a:buFont typeface="Wingdings" panose="05000000000000000000" pitchFamily="2" charset="2"/>
              <a:buChar char="§"/>
            </a:pPr>
            <a:r>
              <a:rPr lang="en-US" sz="1600" dirty="0">
                <a:latin typeface="system-ui"/>
              </a:rPr>
              <a:t>Data types- Float(16), Integer(2), Object(4).</a:t>
            </a:r>
          </a:p>
        </p:txBody>
      </p:sp>
      <p:pic>
        <p:nvPicPr>
          <p:cNvPr id="1026" name="Picture 2" descr="Bureau of Transportation Statistics: Developing a ...">
            <a:extLst>
              <a:ext uri="{FF2B5EF4-FFF2-40B4-BE49-F238E27FC236}">
                <a16:creationId xmlns:a16="http://schemas.microsoft.com/office/drawing/2014/main" id="{B8ADF89F-A3B8-A141-F1B5-04BE55CC72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4735" y="545284"/>
            <a:ext cx="3247822" cy="322839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11,200+ Airplane White Background Stock Illustrations, Royalty-Free Vector  Graphics &amp; Clip Art - iStock | Paper airplane white background, Model airplane  white background, Baby airplane white background">
            <a:extLst>
              <a:ext uri="{FF2B5EF4-FFF2-40B4-BE49-F238E27FC236}">
                <a16:creationId xmlns:a16="http://schemas.microsoft.com/office/drawing/2014/main" id="{C54AAE63-E9CB-5C7A-C1E6-21B40E2FFC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9579" y="3716305"/>
            <a:ext cx="3141695" cy="3141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1510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30</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3" name="Title 1">
            <a:extLst>
              <a:ext uri="{FF2B5EF4-FFF2-40B4-BE49-F238E27FC236}">
                <a16:creationId xmlns:a16="http://schemas.microsoft.com/office/drawing/2014/main" id="{34950CB5-BB6F-69A5-1792-599B9F757841}"/>
              </a:ext>
            </a:extLst>
          </p:cNvPr>
          <p:cNvSpPr txBox="1">
            <a:spLocks/>
          </p:cNvSpPr>
          <p:nvPr/>
        </p:nvSpPr>
        <p:spPr>
          <a:xfrm>
            <a:off x="176044" y="165030"/>
            <a:ext cx="10515600" cy="6268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effectLst/>
                <a:cs typeface="Calibri" panose="020F0502020204030204" pitchFamily="34" charset="0"/>
              </a:rPr>
              <a:t>Key Takeaways</a:t>
            </a:r>
            <a:endParaRPr lang="en-US" sz="2800" dirty="0"/>
          </a:p>
        </p:txBody>
      </p:sp>
      <p:pic>
        <p:nvPicPr>
          <p:cNvPr id="5124" name="Picture 4" descr="International flight rights: delays, cancellations and lost baggage -  Consumer NZ">
            <a:extLst>
              <a:ext uri="{FF2B5EF4-FFF2-40B4-BE49-F238E27FC236}">
                <a16:creationId xmlns:a16="http://schemas.microsoft.com/office/drawing/2014/main" id="{35F47B09-4693-3EC0-2BEB-559AD6F50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76495"/>
            <a:ext cx="5974552" cy="396346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6">
            <a:extLst>
              <a:ext uri="{FF2B5EF4-FFF2-40B4-BE49-F238E27FC236}">
                <a16:creationId xmlns:a16="http://schemas.microsoft.com/office/drawing/2014/main" id="{ECD89CCC-DCEE-B276-FBA6-509E8CF39970}"/>
              </a:ext>
            </a:extLst>
          </p:cNvPr>
          <p:cNvSpPr>
            <a:spLocks noChangeArrowheads="1"/>
          </p:cNvSpPr>
          <p:nvPr/>
        </p:nvSpPr>
        <p:spPr bwMode="auto">
          <a:xfrm>
            <a:off x="121448" y="834458"/>
            <a:ext cx="5719515"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rPr>
              <a:t>Trends</a:t>
            </a:r>
            <a:r>
              <a:rPr kumimoji="0" lang="en-US" altLang="en-US" sz="14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rPr>
              <a:t>Delays rose from 2002-2019, dropping sharply in 2020 (COVID-19).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rPr>
              <a:t>Arrival delays dominate, mainly due to late aircraft and air traffic control (NAS).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rPr>
              <a:t>Peaks in June-July and December due to high demand.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rPr>
              <a:t>High-Delay Airports &amp; Airlines</a:t>
            </a:r>
            <a:r>
              <a:rPr kumimoji="0" lang="en-US" altLang="en-US" sz="14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rPr>
              <a:t>Major hubs (ATL, ORD, DFW, MSP) face congestion.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rPr>
              <a:t>ORD sees persistent delays across airlines.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rPr>
              <a:t>Delta (DL), American (AA), and Southwest (WN) lead in volume and delays. </a:t>
            </a:r>
          </a:p>
          <a:p>
            <a:pPr marL="0" marR="0" lvl="0" indent="0" algn="l" defTabSz="914400" rtl="0" eaLnBrk="0" fontAlgn="base" latinLnBrk="0" hangingPunct="0">
              <a:lnSpc>
                <a:spcPct val="100000"/>
              </a:lnSpc>
              <a:spcBef>
                <a:spcPct val="0"/>
              </a:spcBef>
              <a:spcAft>
                <a:spcPct val="0"/>
              </a:spcAft>
              <a:buClrTx/>
              <a:buSzTx/>
              <a:tabLst/>
            </a:pPr>
            <a:endParaRPr lang="en-US" altLang="en-US" sz="1400" b="1" dirty="0"/>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rPr>
              <a:t>Causes &amp; Patterns</a:t>
            </a:r>
            <a:r>
              <a:rPr kumimoji="0" lang="en-US" altLang="en-US" sz="14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rPr>
              <a:t>Late aircraft delays create ripple effects.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rPr>
              <a:t>Carrier &amp; NAS delays are major contributors; weather delays are seasonal.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rPr>
              <a:t>Cancellations spike in winter; diversions remain low.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rPr>
              <a:t>Recommendations</a:t>
            </a:r>
            <a:r>
              <a:rPr kumimoji="0" lang="en-US" altLang="en-US" sz="14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rPr>
              <a:t>Optimize turnaround times to prevent cascading delays.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rPr>
              <a:t>Improve traffic management at major hubs.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rPr>
              <a:t>Adjust schedules in peak months to reduce congestion.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rPr>
              <a:t>Strengthen winter weather contingency plans.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rPr>
              <a:t>Use predictive analytics to mitigate delays.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075092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78038" y="90100"/>
            <a:ext cx="10515600" cy="626873"/>
          </a:xfrm>
        </p:spPr>
        <p:txBody>
          <a:bodyPr>
            <a:normAutofit/>
          </a:bodyPr>
          <a:lstStyle/>
          <a:p>
            <a:r>
              <a:rPr lang="en-US" sz="2800" dirty="0"/>
              <a:t>Machine Learning Pipeline</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31</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pic>
        <p:nvPicPr>
          <p:cNvPr id="9" name="Picture 8">
            <a:extLst>
              <a:ext uri="{FF2B5EF4-FFF2-40B4-BE49-F238E27FC236}">
                <a16:creationId xmlns:a16="http://schemas.microsoft.com/office/drawing/2014/main" id="{8C2B05E1-C30A-17A9-2ADB-8E9BAA9147B0}"/>
              </a:ext>
            </a:extLst>
          </p:cNvPr>
          <p:cNvPicPr>
            <a:picLocks noChangeAspect="1"/>
          </p:cNvPicPr>
          <p:nvPr/>
        </p:nvPicPr>
        <p:blipFill rotWithShape="1">
          <a:blip r:embed="rId2"/>
          <a:srcRect t="24615" b="10604"/>
          <a:stretch/>
        </p:blipFill>
        <p:spPr>
          <a:xfrm>
            <a:off x="285750" y="1151986"/>
            <a:ext cx="11620500" cy="1493242"/>
          </a:xfrm>
          <a:prstGeom prst="rect">
            <a:avLst/>
          </a:prstGeom>
        </p:spPr>
      </p:pic>
      <p:pic>
        <p:nvPicPr>
          <p:cNvPr id="14" name="Picture 13">
            <a:extLst>
              <a:ext uri="{FF2B5EF4-FFF2-40B4-BE49-F238E27FC236}">
                <a16:creationId xmlns:a16="http://schemas.microsoft.com/office/drawing/2014/main" id="{1084B65A-9751-E743-9214-CE869F65D871}"/>
              </a:ext>
            </a:extLst>
          </p:cNvPr>
          <p:cNvPicPr>
            <a:picLocks noChangeAspect="1"/>
          </p:cNvPicPr>
          <p:nvPr/>
        </p:nvPicPr>
        <p:blipFill>
          <a:blip r:embed="rId3"/>
          <a:stretch>
            <a:fillRect/>
          </a:stretch>
        </p:blipFill>
        <p:spPr>
          <a:xfrm>
            <a:off x="5826634" y="2511334"/>
            <a:ext cx="6079616" cy="3978910"/>
          </a:xfrm>
          <a:prstGeom prst="rect">
            <a:avLst/>
          </a:prstGeom>
        </p:spPr>
      </p:pic>
      <p:sp>
        <p:nvSpPr>
          <p:cNvPr id="15" name="TextBox 14">
            <a:extLst>
              <a:ext uri="{FF2B5EF4-FFF2-40B4-BE49-F238E27FC236}">
                <a16:creationId xmlns:a16="http://schemas.microsoft.com/office/drawing/2014/main" id="{F689B8FB-8520-E284-7308-B020DE32835E}"/>
              </a:ext>
            </a:extLst>
          </p:cNvPr>
          <p:cNvSpPr txBox="1"/>
          <p:nvPr/>
        </p:nvSpPr>
        <p:spPr>
          <a:xfrm>
            <a:off x="662730" y="3112316"/>
            <a:ext cx="5058562" cy="2523768"/>
          </a:xfrm>
          <a:prstGeom prst="rect">
            <a:avLst/>
          </a:prstGeom>
          <a:noFill/>
        </p:spPr>
        <p:txBody>
          <a:bodyPr wrap="square" rtlCol="0">
            <a:spAutoFit/>
          </a:bodyPr>
          <a:lstStyle/>
          <a:p>
            <a:r>
              <a:rPr lang="en-US" sz="1600" b="1" dirty="0"/>
              <a:t>Business Question: Predicting Arrival Delay based on previous data?</a:t>
            </a:r>
          </a:p>
          <a:p>
            <a:endParaRPr lang="en-US" sz="1600" b="1" dirty="0"/>
          </a:p>
          <a:p>
            <a:pPr marL="171450" indent="-171450">
              <a:buFont typeface="Arial" panose="020B0604020202020204" pitchFamily="34" charset="0"/>
              <a:buChar char="•"/>
            </a:pPr>
            <a:r>
              <a:rPr lang="en-US" sz="1200" dirty="0"/>
              <a:t>Target Variable: Arr_delay</a:t>
            </a:r>
          </a:p>
          <a:p>
            <a:endParaRPr lang="en-US" sz="1200" dirty="0"/>
          </a:p>
          <a:p>
            <a:pPr marL="171450" indent="-171450">
              <a:buFont typeface="Arial" panose="020B0604020202020204" pitchFamily="34" charset="0"/>
              <a:buChar char="•"/>
            </a:pPr>
            <a:r>
              <a:rPr lang="en-US" sz="1200" dirty="0"/>
              <a:t>Input Features: Choose from Correlation heat map wrt Arr_delay</a:t>
            </a:r>
          </a:p>
          <a:p>
            <a:endParaRPr lang="en-US" sz="1200" dirty="0"/>
          </a:p>
          <a:p>
            <a:pPr marL="171450" indent="-171450">
              <a:buFont typeface="Arial" panose="020B0604020202020204" pitchFamily="34" charset="0"/>
              <a:buChar char="•"/>
            </a:pPr>
            <a:r>
              <a:rPr lang="en-US" sz="1200" dirty="0"/>
              <a:t>Possible list of suitable independent features:  ['arr_flights', 'arr_del15', 'carrier_ct', 'weather_ct', 'nas_ct', 'security_ct', 'late_aircraft_ct', 'carrier_delay', 'weather_delay', 'nas_delay', 'security_delay', 'late_aircraft_delay']</a:t>
            </a:r>
          </a:p>
          <a:p>
            <a:endParaRPr lang="en-US" sz="1400" dirty="0"/>
          </a:p>
        </p:txBody>
      </p:sp>
    </p:spTree>
    <p:extLst>
      <p:ext uri="{BB962C8B-B14F-4D97-AF65-F5344CB8AC3E}">
        <p14:creationId xmlns:p14="http://schemas.microsoft.com/office/powerpoint/2010/main" val="305223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78038" y="90100"/>
            <a:ext cx="10515600" cy="626873"/>
          </a:xfrm>
        </p:spPr>
        <p:txBody>
          <a:bodyPr>
            <a:normAutofit/>
          </a:bodyPr>
          <a:lstStyle/>
          <a:p>
            <a:r>
              <a:rPr lang="en-US" sz="2800" dirty="0"/>
              <a:t>Machine Learning Pipeline</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32</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2" name="Rectangle 1">
                <a:extLst>
                  <a:ext uri="{FF2B5EF4-FFF2-40B4-BE49-F238E27FC236}">
                    <a16:creationId xmlns:a16="http://schemas.microsoft.com/office/drawing/2014/main" id="{F87A331A-DE62-6FCA-8CB8-D6B1DF59A525}"/>
                  </a:ext>
                </a:extLst>
              </p:cNvPr>
              <p:cNvSpPr>
                <a:spLocks noChangeArrowheads="1"/>
              </p:cNvSpPr>
              <p:nvPr/>
            </p:nvSpPr>
            <p:spPr bwMode="auto">
              <a:xfrm>
                <a:off x="244067" y="623531"/>
                <a:ext cx="11505773" cy="592335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rPr>
                  <a:t>1. Data Preprocessing</a:t>
                </a:r>
                <a:r>
                  <a:rPr lang="en-US" altLang="en-US" sz="1100" dirty="0"/>
                  <a:t>: </a:t>
                </a:r>
                <a:r>
                  <a:rPr kumimoji="0" lang="en-US" altLang="en-US" sz="1100" b="0" i="0" u="none" strike="noStrike" cap="none" normalizeH="0" baseline="0" dirty="0">
                    <a:ln>
                      <a:noFill/>
                    </a:ln>
                    <a:solidFill>
                      <a:schemeClr val="tx1"/>
                    </a:solidFill>
                    <a:effectLst/>
                  </a:rPr>
                  <a:t>Load dataset, handle missing values, Encode categorical variables (Carrier, Airport) , Handle skewness, Scale numerical features (MinMaxScaler/StandardScaler)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rPr>
                  <a:t>2.  Data Splitting</a:t>
                </a:r>
                <a:r>
                  <a:rPr lang="en-US" altLang="en-US" sz="1100" dirty="0"/>
                  <a:t>: </a:t>
                </a:r>
                <a:r>
                  <a:rPr kumimoji="0" lang="en-US" altLang="en-US" sz="1100" b="0" i="0" u="none" strike="noStrike" cap="none" normalizeH="0" baseline="0" dirty="0">
                    <a:ln>
                      <a:noFill/>
                    </a:ln>
                    <a:solidFill>
                      <a:schemeClr val="tx1"/>
                    </a:solidFill>
                    <a:effectLst/>
                  </a:rPr>
                  <a:t>Train-Test Split (80% Train, 20% Test)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rPr>
                  <a:t>3.  Model Pipeline: </a:t>
                </a:r>
                <a:r>
                  <a:rPr kumimoji="0" lang="en-US" altLang="en-US" sz="1100" i="0" u="none" strike="noStrike" cap="none" normalizeH="0" baseline="0" dirty="0">
                    <a:ln>
                      <a:noFill/>
                    </a:ln>
                    <a:solidFill>
                      <a:schemeClr val="tx1"/>
                    </a:solidFill>
                    <a:effectLst/>
                  </a:rPr>
                  <a:t>Feature Selection</a:t>
                </a:r>
                <a:r>
                  <a:rPr kumimoji="0" lang="en-US" altLang="en-US" sz="1100" b="1" i="0" u="none" strike="noStrike" cap="none" normalizeH="0" baseline="0" dirty="0">
                    <a:ln>
                      <a:noFill/>
                    </a:ln>
                    <a:solidFill>
                      <a:schemeClr val="tx1"/>
                    </a:solidFill>
                    <a:effectLst/>
                  </a:rPr>
                  <a:t>, </a:t>
                </a:r>
                <a:r>
                  <a:rPr kumimoji="0" lang="en-US" altLang="en-US" sz="1100" b="0" i="0" u="none" strike="noStrike" cap="none" normalizeH="0" baseline="0" dirty="0">
                    <a:ln>
                      <a:noFill/>
                    </a:ln>
                    <a:solidFill>
                      <a:schemeClr val="tx1"/>
                    </a:solidFill>
                    <a:effectLst/>
                  </a:rPr>
                  <a:t>Feature Scaling, Model Selection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100" dirty="0"/>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rPr>
                  <a:t>4.  Model Training &amp; Prediction</a:t>
                </a:r>
                <a:r>
                  <a:rPr lang="en-US" altLang="en-US" sz="1100" dirty="0"/>
                  <a:t>: </a:t>
                </a:r>
                <a:r>
                  <a:rPr kumimoji="0" lang="en-US" altLang="en-US" sz="1100" b="0" i="0" u="none" strike="noStrike" cap="none" normalizeH="0" baseline="0" dirty="0">
                    <a:ln>
                      <a:noFill/>
                    </a:ln>
                    <a:solidFill>
                      <a:schemeClr val="tx1"/>
                    </a:solidFill>
                    <a:effectLst/>
                  </a:rPr>
                  <a:t>Train model on training data  and Make predictions on test data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100" b="1" dirty="0"/>
                  <a:t>5. </a:t>
                </a:r>
                <a:r>
                  <a:rPr kumimoji="0" lang="en-US" altLang="en-US" sz="1100" b="1" i="0" u="none" strike="noStrike" cap="none" normalizeH="0" baseline="0" dirty="0">
                    <a:ln>
                      <a:noFill/>
                    </a:ln>
                    <a:solidFill>
                      <a:schemeClr val="tx1"/>
                    </a:solidFill>
                    <a:effectLst/>
                  </a:rPr>
                  <a:t>Model Evaluation:</a:t>
                </a:r>
                <a:endParaRPr kumimoji="0" lang="en-US" altLang="en-US" sz="110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100" b="1" dirty="0"/>
                  <a:t>a. </a:t>
                </a:r>
                <a:r>
                  <a:rPr kumimoji="0" lang="en-US" altLang="en-US" sz="1100" b="1" i="0" u="none" strike="noStrike" cap="none" normalizeH="0" baseline="0" dirty="0">
                    <a:ln>
                      <a:noFill/>
                    </a:ln>
                    <a:solidFill>
                      <a:schemeClr val="tx1"/>
                    </a:solidFill>
                    <a:effectLst/>
                  </a:rPr>
                  <a:t>Metrics</a:t>
                </a:r>
                <a:r>
                  <a:rPr kumimoji="0" lang="en-US" altLang="en-US" sz="1100" b="0" i="0" u="none" strike="noStrike" cap="none" normalizeH="0" baseline="0" dirty="0">
                    <a:ln>
                      <a:noFill/>
                    </a:ln>
                    <a:solidFill>
                      <a:schemeClr val="tx1"/>
                    </a:solidFill>
                    <a:effectLst/>
                  </a:rPr>
                  <a:t>: </a:t>
                </a:r>
              </a:p>
              <a:p>
                <a:pPr marL="628650" lvl="1" indent="-171450" algn="just" eaLnBrk="0" fontAlgn="base" hangingPunct="0">
                  <a:spcBef>
                    <a:spcPct val="0"/>
                  </a:spcBef>
                  <a:spcAft>
                    <a:spcPct val="0"/>
                  </a:spcAft>
                  <a:buFont typeface="Arial" panose="020B0604020202020204" pitchFamily="34" charset="0"/>
                  <a:buChar char="•"/>
                </a:pPr>
                <a:r>
                  <a:rPr kumimoji="0" lang="en-US" altLang="en-US" sz="1100" b="0" i="0" u="none" strike="noStrike" cap="none" normalizeH="0" baseline="0" dirty="0">
                    <a:ln>
                      <a:noFill/>
                    </a:ln>
                    <a:solidFill>
                      <a:srgbClr val="C00000"/>
                    </a:solidFill>
                    <a:effectLst/>
                  </a:rPr>
                  <a:t>Mean Average Error(MAE): </a:t>
                </a:r>
                <a:r>
                  <a:rPr lang="en-US" sz="1100" dirty="0"/>
                  <a:t>measures the average magnitude of errors in predictions. It calculates the absolute differences between actual and predicted values. Lower is considered better. MAE treats all errors equally.</a:t>
                </a:r>
              </a:p>
              <a:p>
                <a:pPr lvl="1" algn="just"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altLang="en-US" sz="1100" b="0" i="1" smtClean="0">
                          <a:latin typeface="Cambria Math" panose="02040503050406030204" pitchFamily="18" charset="0"/>
                        </a:rPr>
                        <m:t>𝑀𝐴𝐸</m:t>
                      </m:r>
                      <m:r>
                        <a:rPr lang="en-US" altLang="en-US" sz="1100" b="0" i="1" smtClean="0">
                          <a:latin typeface="Cambria Math" panose="02040503050406030204" pitchFamily="18" charset="0"/>
                        </a:rPr>
                        <m:t>=</m:t>
                      </m:r>
                      <m:d>
                        <m:dPr>
                          <m:ctrlPr>
                            <a:rPr lang="en-US" altLang="en-US" sz="1100" b="0" i="1" smtClean="0">
                              <a:latin typeface="Cambria Math" panose="02040503050406030204" pitchFamily="18" charset="0"/>
                            </a:rPr>
                          </m:ctrlPr>
                        </m:dPr>
                        <m:e>
                          <m:f>
                            <m:fPr>
                              <m:ctrlPr>
                                <a:rPr lang="en-US" altLang="en-US" sz="1100" b="0" i="1" smtClean="0">
                                  <a:latin typeface="Cambria Math" panose="02040503050406030204" pitchFamily="18" charset="0"/>
                                </a:rPr>
                              </m:ctrlPr>
                            </m:fPr>
                            <m:num>
                              <m:r>
                                <a:rPr lang="en-US" altLang="en-US" sz="1100" b="0" i="1" smtClean="0">
                                  <a:latin typeface="Cambria Math" panose="02040503050406030204" pitchFamily="18" charset="0"/>
                                </a:rPr>
                                <m:t>1</m:t>
                              </m:r>
                            </m:num>
                            <m:den>
                              <m:r>
                                <a:rPr lang="en-US" altLang="en-US" sz="1100" b="0" i="1" smtClean="0">
                                  <a:latin typeface="Cambria Math" panose="02040503050406030204" pitchFamily="18" charset="0"/>
                                </a:rPr>
                                <m:t>𝑛</m:t>
                              </m:r>
                            </m:den>
                          </m:f>
                        </m:e>
                      </m:d>
                      <m:nary>
                        <m:naryPr>
                          <m:chr m:val="∑"/>
                          <m:subHide m:val="on"/>
                          <m:supHide m:val="on"/>
                          <m:ctrlPr>
                            <a:rPr lang="en-US" altLang="en-US" sz="1100" b="0" i="1" smtClean="0">
                              <a:latin typeface="Cambria Math" panose="02040503050406030204" pitchFamily="18" charset="0"/>
                            </a:rPr>
                          </m:ctrlPr>
                        </m:naryPr>
                        <m:sub/>
                        <m:sup/>
                        <m:e>
                          <m:r>
                            <a:rPr lang="en-US" altLang="en-US" sz="1100" b="0" i="1" smtClean="0">
                              <a:latin typeface="Cambria Math" panose="02040503050406030204" pitchFamily="18" charset="0"/>
                            </a:rPr>
                            <m:t>|</m:t>
                          </m:r>
                          <m:sSub>
                            <m:sSubPr>
                              <m:ctrlPr>
                                <a:rPr lang="en-US" altLang="en-US" sz="1100" b="0" i="1" smtClean="0">
                                  <a:latin typeface="Cambria Math" panose="02040503050406030204" pitchFamily="18" charset="0"/>
                                </a:rPr>
                              </m:ctrlPr>
                            </m:sSubPr>
                            <m:e>
                              <m:r>
                                <a:rPr lang="en-US" altLang="en-US" sz="1100" b="0" i="1" smtClean="0">
                                  <a:latin typeface="Cambria Math" panose="02040503050406030204" pitchFamily="18" charset="0"/>
                                </a:rPr>
                                <m:t>𝑦</m:t>
                              </m:r>
                            </m:e>
                            <m:sub>
                              <m:r>
                                <a:rPr lang="en-US" altLang="en-US" sz="1100" b="0" i="1" smtClean="0">
                                  <a:latin typeface="Cambria Math" panose="02040503050406030204" pitchFamily="18" charset="0"/>
                                </a:rPr>
                                <m:t>𝑎𝑐𝑡𝑢𝑎𝑙</m:t>
                              </m:r>
                            </m:sub>
                          </m:sSub>
                          <m:r>
                            <a:rPr lang="en-US" altLang="en-US" sz="1100" b="0" i="1" smtClean="0">
                              <a:latin typeface="Cambria Math" panose="02040503050406030204" pitchFamily="18" charset="0"/>
                            </a:rPr>
                            <m:t>−</m:t>
                          </m:r>
                          <m:sSub>
                            <m:sSubPr>
                              <m:ctrlPr>
                                <a:rPr lang="en-US" altLang="en-US" sz="1100" b="0" i="1" smtClean="0">
                                  <a:latin typeface="Cambria Math" panose="02040503050406030204" pitchFamily="18" charset="0"/>
                                </a:rPr>
                              </m:ctrlPr>
                            </m:sSubPr>
                            <m:e>
                              <m:r>
                                <a:rPr lang="en-US" altLang="en-US" sz="1100" b="0" i="1" smtClean="0">
                                  <a:latin typeface="Cambria Math" panose="02040503050406030204" pitchFamily="18" charset="0"/>
                                </a:rPr>
                                <m:t>𝑦</m:t>
                              </m:r>
                            </m:e>
                            <m:sub>
                              <m:r>
                                <a:rPr lang="en-US" altLang="en-US" sz="1100" b="0" i="1" smtClean="0">
                                  <a:latin typeface="Cambria Math" panose="02040503050406030204" pitchFamily="18" charset="0"/>
                                </a:rPr>
                                <m:t>𝑝𝑟𝑒𝑑𝑖𝑐𝑡𝑒𝑑</m:t>
                              </m:r>
                            </m:sub>
                          </m:sSub>
                          <m:r>
                            <a:rPr lang="en-US" altLang="en-US" sz="1100" b="0" i="1" smtClean="0">
                              <a:latin typeface="Cambria Math" panose="02040503050406030204" pitchFamily="18" charset="0"/>
                            </a:rPr>
                            <m:t>|</m:t>
                          </m:r>
                        </m:e>
                      </m:nary>
                    </m:oMath>
                  </m:oMathPara>
                </a14:m>
                <a:endParaRPr kumimoji="0" lang="en-US" altLang="en-US" sz="1100" b="0" i="0" u="none" strike="noStrike" cap="none" normalizeH="0" baseline="0" dirty="0">
                  <a:ln>
                    <a:noFill/>
                  </a:ln>
                  <a:solidFill>
                    <a:schemeClr val="tx1"/>
                  </a:solidFill>
                  <a:effectLst/>
                </a:endParaRPr>
              </a:p>
              <a:p>
                <a:pPr lvl="6" algn="just" eaLnBrk="0" fontAlgn="base" hangingPunct="0">
                  <a:spcBef>
                    <a:spcPct val="0"/>
                  </a:spcBef>
                  <a:spcAft>
                    <a:spcPct val="0"/>
                  </a:spcAft>
                </a:pPr>
                <a:endParaRPr kumimoji="0" lang="en-US" altLang="en-US" sz="1100" b="0" i="0" u="none" strike="noStrike" cap="none" normalizeH="0" baseline="0" dirty="0">
                  <a:ln>
                    <a:noFill/>
                  </a:ln>
                  <a:solidFill>
                    <a:schemeClr val="tx1"/>
                  </a:solidFill>
                  <a:effectLst/>
                </a:endParaRPr>
              </a:p>
              <a:p>
                <a:pPr marL="628650" lvl="1" indent="-171450" algn="just" eaLnBrk="0" fontAlgn="base" hangingPunct="0">
                  <a:spcBef>
                    <a:spcPct val="0"/>
                  </a:spcBef>
                  <a:spcAft>
                    <a:spcPct val="0"/>
                  </a:spcAft>
                  <a:buFont typeface="Arial" panose="020B0604020202020204" pitchFamily="34" charset="0"/>
                  <a:buChar char="•"/>
                </a:pPr>
                <a:r>
                  <a:rPr kumimoji="0" lang="en-US" altLang="en-US" sz="1100" b="0" i="0" u="none" strike="noStrike" cap="none" normalizeH="0" baseline="0" dirty="0">
                    <a:ln>
                      <a:noFill/>
                    </a:ln>
                    <a:solidFill>
                      <a:srgbClr val="C00000"/>
                    </a:solidFill>
                    <a:effectLst/>
                  </a:rPr>
                  <a:t>Mean Square Error(MSE):  </a:t>
                </a:r>
                <a:r>
                  <a:rPr lang="en-US" sz="1100" dirty="0"/>
                  <a:t>measure the accuracy of a predictive model. It calculates the average of the squared differences between actual and predicted values. MSE gives higher weight to larger errors.</a:t>
                </a:r>
              </a:p>
              <a:p>
                <a:pPr lvl="1" algn="just"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altLang="en-US" sz="1100" b="0" i="1" smtClean="0">
                          <a:latin typeface="Cambria Math" panose="02040503050406030204" pitchFamily="18" charset="0"/>
                        </a:rPr>
                        <m:t>𝑀𝑆𝐸</m:t>
                      </m:r>
                      <m:r>
                        <a:rPr lang="en-US" altLang="en-US" sz="1100" b="0" i="1" smtClean="0">
                          <a:latin typeface="Cambria Math" panose="02040503050406030204" pitchFamily="18" charset="0"/>
                        </a:rPr>
                        <m:t>=</m:t>
                      </m:r>
                      <m:d>
                        <m:dPr>
                          <m:ctrlPr>
                            <a:rPr lang="en-US" altLang="en-US" sz="1100" b="0" i="1" smtClean="0">
                              <a:latin typeface="Cambria Math" panose="02040503050406030204" pitchFamily="18" charset="0"/>
                            </a:rPr>
                          </m:ctrlPr>
                        </m:dPr>
                        <m:e>
                          <m:f>
                            <m:fPr>
                              <m:ctrlPr>
                                <a:rPr lang="en-US" altLang="en-US" sz="1100" b="0" i="1" smtClean="0">
                                  <a:latin typeface="Cambria Math" panose="02040503050406030204" pitchFamily="18" charset="0"/>
                                </a:rPr>
                              </m:ctrlPr>
                            </m:fPr>
                            <m:num>
                              <m:r>
                                <a:rPr lang="en-US" altLang="en-US" sz="1100" b="0" i="1" smtClean="0">
                                  <a:latin typeface="Cambria Math" panose="02040503050406030204" pitchFamily="18" charset="0"/>
                                </a:rPr>
                                <m:t>1</m:t>
                              </m:r>
                            </m:num>
                            <m:den>
                              <m:r>
                                <a:rPr lang="en-US" altLang="en-US" sz="1100" b="0" i="1" smtClean="0">
                                  <a:latin typeface="Cambria Math" panose="02040503050406030204" pitchFamily="18" charset="0"/>
                                </a:rPr>
                                <m:t>𝑛</m:t>
                              </m:r>
                            </m:den>
                          </m:f>
                        </m:e>
                      </m:d>
                      <m:nary>
                        <m:naryPr>
                          <m:chr m:val="∑"/>
                          <m:subHide m:val="on"/>
                          <m:supHide m:val="on"/>
                          <m:ctrlPr>
                            <a:rPr lang="en-US" altLang="en-US" sz="1100" b="0" i="1" smtClean="0">
                              <a:latin typeface="Cambria Math" panose="02040503050406030204" pitchFamily="18" charset="0"/>
                            </a:rPr>
                          </m:ctrlPr>
                        </m:naryPr>
                        <m:sub/>
                        <m:sup/>
                        <m:e>
                          <m:sSup>
                            <m:sSupPr>
                              <m:ctrlPr>
                                <a:rPr lang="en-US" altLang="en-US" sz="1100" b="0" i="1" smtClean="0">
                                  <a:latin typeface="Cambria Math" panose="02040503050406030204" pitchFamily="18" charset="0"/>
                                </a:rPr>
                              </m:ctrlPr>
                            </m:sSupPr>
                            <m:e>
                              <m:r>
                                <a:rPr lang="en-US" altLang="en-US" sz="1100" b="0" i="1" smtClean="0">
                                  <a:latin typeface="Cambria Math" panose="02040503050406030204" pitchFamily="18" charset="0"/>
                                </a:rPr>
                                <m:t>(</m:t>
                              </m:r>
                              <m:sSub>
                                <m:sSubPr>
                                  <m:ctrlPr>
                                    <a:rPr lang="en-US" altLang="en-US" sz="1100" b="0" i="1" smtClean="0">
                                      <a:latin typeface="Cambria Math" panose="02040503050406030204" pitchFamily="18" charset="0"/>
                                    </a:rPr>
                                  </m:ctrlPr>
                                </m:sSubPr>
                                <m:e>
                                  <m:r>
                                    <a:rPr lang="en-US" altLang="en-US" sz="1100" b="0" i="1" smtClean="0">
                                      <a:latin typeface="Cambria Math" panose="02040503050406030204" pitchFamily="18" charset="0"/>
                                    </a:rPr>
                                    <m:t>𝑦</m:t>
                                  </m:r>
                                </m:e>
                                <m:sub>
                                  <m:r>
                                    <a:rPr lang="en-US" altLang="en-US" sz="1100" b="0" i="1" smtClean="0">
                                      <a:latin typeface="Cambria Math" panose="02040503050406030204" pitchFamily="18" charset="0"/>
                                    </a:rPr>
                                    <m:t>𝑎𝑐𝑡𝑢𝑎𝑙</m:t>
                                  </m:r>
                                </m:sub>
                              </m:sSub>
                              <m:r>
                                <a:rPr lang="en-US" altLang="en-US" sz="1100" b="0" i="1" smtClean="0">
                                  <a:latin typeface="Cambria Math" panose="02040503050406030204" pitchFamily="18" charset="0"/>
                                </a:rPr>
                                <m:t>−</m:t>
                              </m:r>
                              <m:sSub>
                                <m:sSubPr>
                                  <m:ctrlPr>
                                    <a:rPr lang="en-US" altLang="en-US" sz="1100" b="0" i="1" smtClean="0">
                                      <a:latin typeface="Cambria Math" panose="02040503050406030204" pitchFamily="18" charset="0"/>
                                    </a:rPr>
                                  </m:ctrlPr>
                                </m:sSubPr>
                                <m:e>
                                  <m:r>
                                    <a:rPr lang="en-US" altLang="en-US" sz="1100" b="0" i="1" smtClean="0">
                                      <a:latin typeface="Cambria Math" panose="02040503050406030204" pitchFamily="18" charset="0"/>
                                    </a:rPr>
                                    <m:t>𝑦</m:t>
                                  </m:r>
                                </m:e>
                                <m:sub>
                                  <m:r>
                                    <a:rPr lang="en-US" altLang="en-US" sz="1100" b="0" i="1" smtClean="0">
                                      <a:latin typeface="Cambria Math" panose="02040503050406030204" pitchFamily="18" charset="0"/>
                                    </a:rPr>
                                    <m:t>𝑝𝑟𝑒𝑑𝑖𝑐𝑡𝑒𝑑</m:t>
                                  </m:r>
                                </m:sub>
                              </m:sSub>
                              <m:r>
                                <a:rPr lang="en-US" altLang="en-US" sz="1100" b="0" i="1" smtClean="0">
                                  <a:latin typeface="Cambria Math" panose="02040503050406030204" pitchFamily="18" charset="0"/>
                                </a:rPr>
                                <m:t>)</m:t>
                              </m:r>
                            </m:e>
                            <m:sup>
                              <m:r>
                                <a:rPr lang="en-US" altLang="en-US" sz="1100" b="0" i="1" smtClean="0">
                                  <a:latin typeface="Cambria Math" panose="02040503050406030204" pitchFamily="18" charset="0"/>
                                </a:rPr>
                                <m:t>2</m:t>
                              </m:r>
                            </m:sup>
                          </m:sSup>
                        </m:e>
                      </m:nary>
                    </m:oMath>
                  </m:oMathPara>
                </a14:m>
                <a:endParaRPr kumimoji="0" lang="en-US" altLang="en-US" sz="1100" b="0" i="0" u="none" strike="noStrike" cap="none" normalizeH="0" baseline="0" dirty="0">
                  <a:ln>
                    <a:noFill/>
                  </a:ln>
                  <a:solidFill>
                    <a:schemeClr val="tx1"/>
                  </a:solidFill>
                  <a:effectLst/>
                </a:endParaRPr>
              </a:p>
              <a:p>
                <a:pPr marL="628650" lvl="1" indent="-171450" algn="just" eaLnBrk="0" fontAlgn="base" hangingPunct="0">
                  <a:spcBef>
                    <a:spcPct val="0"/>
                  </a:spcBef>
                  <a:spcAft>
                    <a:spcPct val="0"/>
                  </a:spcAft>
                  <a:buFont typeface="Arial" panose="020B0604020202020204" pitchFamily="34" charset="0"/>
                  <a:buChar char="•"/>
                </a:pPr>
                <a:r>
                  <a:rPr kumimoji="0" lang="en-US" altLang="en-US" sz="1100" b="0" i="0" u="none" strike="noStrike" cap="none" normalizeH="0" baseline="0" dirty="0">
                    <a:ln>
                      <a:noFill/>
                    </a:ln>
                    <a:solidFill>
                      <a:srgbClr val="C00000"/>
                    </a:solidFill>
                    <a:effectLst/>
                  </a:rPr>
                  <a:t>R² Score: </a:t>
                </a:r>
                <a:r>
                  <a:rPr lang="en-US" sz="1100" dirty="0"/>
                  <a:t>measure that explains how well the independent variables in a regression model predict the dependent variable. It represents the proportion of the variance in the dependent variable that is explained by the model. It lies between 0 and 1, 0 being Model explains no variance and 1 being Perfect fit.</a:t>
                </a:r>
              </a:p>
              <a:p>
                <a:pPr lvl="1" algn="just" eaLnBrk="0" fontAlgn="base" hangingPunct="0">
                  <a:spcBef>
                    <a:spcPct val="0"/>
                  </a:spcBef>
                  <a:spcAft>
                    <a:spcPct val="0"/>
                  </a:spcAft>
                </a:pPr>
                <a:r>
                  <a:rPr lang="en-US" altLang="en-US" sz="1100" dirty="0"/>
                  <a:t>			</a:t>
                </a:r>
              </a:p>
              <a:p>
                <a:pPr lvl="1" algn="just"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p>
                        <m:sSupPr>
                          <m:ctrlPr>
                            <a:rPr kumimoji="0" lang="en-US" altLang="en-US" sz="1100" b="0" i="1" u="none" strike="noStrike" cap="none" normalizeH="0" baseline="0" smtClean="0">
                              <a:ln>
                                <a:noFill/>
                              </a:ln>
                              <a:solidFill>
                                <a:schemeClr val="tx1"/>
                              </a:solidFill>
                              <a:effectLst/>
                              <a:latin typeface="Cambria Math" panose="02040503050406030204" pitchFamily="18" charset="0"/>
                            </a:rPr>
                          </m:ctrlPr>
                        </m:sSupPr>
                        <m:e>
                          <m:r>
                            <a:rPr kumimoji="0" lang="en-US" altLang="en-US" sz="1100" b="0" i="1" u="none" strike="noStrike" cap="none" normalizeH="0" baseline="0" smtClean="0">
                              <a:ln>
                                <a:noFill/>
                              </a:ln>
                              <a:solidFill>
                                <a:schemeClr val="tx1"/>
                              </a:solidFill>
                              <a:effectLst/>
                              <a:latin typeface="Cambria Math" panose="02040503050406030204" pitchFamily="18" charset="0"/>
                            </a:rPr>
                            <m:t>𝑅</m:t>
                          </m:r>
                        </m:e>
                        <m:sup>
                          <m:r>
                            <a:rPr kumimoji="0" lang="en-US" altLang="en-US" sz="1100" b="0" i="1" u="none" strike="noStrike" cap="none" normalizeH="0" baseline="0" smtClean="0">
                              <a:ln>
                                <a:noFill/>
                              </a:ln>
                              <a:solidFill>
                                <a:schemeClr val="tx1"/>
                              </a:solidFill>
                              <a:effectLst/>
                              <a:latin typeface="Cambria Math" panose="02040503050406030204" pitchFamily="18" charset="0"/>
                            </a:rPr>
                            <m:t>2</m:t>
                          </m:r>
                        </m:sup>
                      </m:sSup>
                      <m:r>
                        <a:rPr kumimoji="0" lang="en-US" altLang="en-US" sz="1100" b="0" i="1" u="none" strike="noStrike" cap="none" normalizeH="0" baseline="0" smtClean="0">
                          <a:ln>
                            <a:noFill/>
                          </a:ln>
                          <a:solidFill>
                            <a:schemeClr val="tx1"/>
                          </a:solidFill>
                          <a:effectLst/>
                          <a:latin typeface="Cambria Math" panose="02040503050406030204" pitchFamily="18" charset="0"/>
                        </a:rPr>
                        <m:t>=1−</m:t>
                      </m:r>
                      <m:f>
                        <m:fPr>
                          <m:ctrlPr>
                            <a:rPr kumimoji="0" lang="en-US" altLang="en-US" sz="1100" b="0" i="1" u="none" strike="noStrike" cap="none" normalizeH="0" baseline="0" smtClean="0">
                              <a:ln>
                                <a:noFill/>
                              </a:ln>
                              <a:solidFill>
                                <a:schemeClr val="tx1"/>
                              </a:solidFill>
                              <a:effectLst/>
                              <a:latin typeface="Cambria Math" panose="02040503050406030204" pitchFamily="18" charset="0"/>
                            </a:rPr>
                          </m:ctrlPr>
                        </m:fPr>
                        <m:num>
                          <m:r>
                            <a:rPr kumimoji="0" lang="en-US" altLang="en-US" sz="1100" b="0" i="1" u="none" strike="noStrike" cap="none" normalizeH="0" baseline="0" smtClean="0">
                              <a:ln>
                                <a:noFill/>
                              </a:ln>
                              <a:solidFill>
                                <a:schemeClr val="tx1"/>
                              </a:solidFill>
                              <a:effectLst/>
                              <a:latin typeface="Cambria Math" panose="02040503050406030204" pitchFamily="18" charset="0"/>
                            </a:rPr>
                            <m:t>𝑅𝑆𝑆</m:t>
                          </m:r>
                        </m:num>
                        <m:den>
                          <m:r>
                            <a:rPr kumimoji="0" lang="en-US" altLang="en-US" sz="1100" b="0" i="1" u="none" strike="noStrike" cap="none" normalizeH="0" baseline="0" smtClean="0">
                              <a:ln>
                                <a:noFill/>
                              </a:ln>
                              <a:solidFill>
                                <a:schemeClr val="tx1"/>
                              </a:solidFill>
                              <a:effectLst/>
                              <a:latin typeface="Cambria Math" panose="02040503050406030204" pitchFamily="18" charset="0"/>
                            </a:rPr>
                            <m:t>𝑇𝑆𝑆</m:t>
                          </m:r>
                        </m:den>
                      </m:f>
                      <m:r>
                        <a:rPr kumimoji="0" lang="en-US" altLang="en-US" sz="1100" b="0" i="1" u="none" strike="noStrike" cap="none" normalizeH="0" baseline="0" smtClean="0">
                          <a:ln>
                            <a:noFill/>
                          </a:ln>
                          <a:solidFill>
                            <a:schemeClr val="tx1"/>
                          </a:solidFill>
                          <a:effectLst/>
                          <a:latin typeface="Cambria Math" panose="02040503050406030204" pitchFamily="18" charset="0"/>
                        </a:rPr>
                        <m:t>=1− </m:t>
                      </m:r>
                      <m:f>
                        <m:fPr>
                          <m:ctrlPr>
                            <a:rPr kumimoji="0" lang="en-US" altLang="en-US" sz="1100" b="0" i="1" u="none" strike="noStrike" cap="none" normalizeH="0" baseline="0" smtClean="0">
                              <a:ln>
                                <a:noFill/>
                              </a:ln>
                              <a:solidFill>
                                <a:schemeClr val="tx1"/>
                              </a:solidFill>
                              <a:effectLst/>
                              <a:latin typeface="Cambria Math" panose="02040503050406030204" pitchFamily="18" charset="0"/>
                            </a:rPr>
                          </m:ctrlPr>
                        </m:fPr>
                        <m:num>
                          <m:nary>
                            <m:naryPr>
                              <m:chr m:val="∑"/>
                              <m:subHide m:val="on"/>
                              <m:supHide m:val="on"/>
                              <m:ctrlPr>
                                <a:rPr kumimoji="0" lang="en-US" altLang="en-US" sz="1100" b="0" i="1" u="none" strike="noStrike" cap="none" normalizeH="0" baseline="0" smtClean="0">
                                  <a:ln>
                                    <a:noFill/>
                                  </a:ln>
                                  <a:solidFill>
                                    <a:schemeClr val="tx1"/>
                                  </a:solidFill>
                                  <a:effectLst/>
                                  <a:latin typeface="Cambria Math" panose="02040503050406030204" pitchFamily="18" charset="0"/>
                                </a:rPr>
                              </m:ctrlPr>
                            </m:naryPr>
                            <m:sub/>
                            <m:sup/>
                            <m:e>
                              <m:r>
                                <a:rPr kumimoji="0" lang="en-US" altLang="en-US" sz="1100" b="0" i="1" u="none" strike="noStrike" cap="none" normalizeH="0" baseline="0" smtClean="0">
                                  <a:ln>
                                    <a:noFill/>
                                  </a:ln>
                                  <a:solidFill>
                                    <a:schemeClr val="tx1"/>
                                  </a:solidFill>
                                  <a:effectLst/>
                                  <a:latin typeface="Cambria Math" panose="02040503050406030204" pitchFamily="18" charset="0"/>
                                </a:rPr>
                                <m:t>(</m:t>
                              </m:r>
                              <m:sSub>
                                <m:sSubPr>
                                  <m:ctrlPr>
                                    <a:rPr kumimoji="0" lang="en-US" altLang="en-US" sz="1100" b="0" i="1" u="none" strike="noStrike" cap="none" normalizeH="0" baseline="0" smtClean="0">
                                      <a:ln>
                                        <a:noFill/>
                                      </a:ln>
                                      <a:solidFill>
                                        <a:schemeClr val="tx1"/>
                                      </a:solidFill>
                                      <a:effectLst/>
                                      <a:latin typeface="Cambria Math" panose="02040503050406030204" pitchFamily="18" charset="0"/>
                                    </a:rPr>
                                  </m:ctrlPr>
                                </m:sSubPr>
                                <m:e>
                                  <m:r>
                                    <a:rPr kumimoji="0" lang="en-US" altLang="en-US" sz="1100" b="0" i="1" u="none" strike="noStrike" cap="none" normalizeH="0" baseline="0" smtClean="0">
                                      <a:ln>
                                        <a:noFill/>
                                      </a:ln>
                                      <a:solidFill>
                                        <a:schemeClr val="tx1"/>
                                      </a:solidFill>
                                      <a:effectLst/>
                                      <a:latin typeface="Cambria Math" panose="02040503050406030204" pitchFamily="18" charset="0"/>
                                    </a:rPr>
                                    <m:t>𝑦</m:t>
                                  </m:r>
                                </m:e>
                                <m:sub>
                                  <m:r>
                                    <a:rPr kumimoji="0" lang="en-US" altLang="en-US" sz="1100" b="0" i="1" u="none" strike="noStrike" cap="none" normalizeH="0" baseline="0" smtClean="0">
                                      <a:ln>
                                        <a:noFill/>
                                      </a:ln>
                                      <a:solidFill>
                                        <a:schemeClr val="tx1"/>
                                      </a:solidFill>
                                      <a:effectLst/>
                                      <a:latin typeface="Cambria Math" panose="02040503050406030204" pitchFamily="18" charset="0"/>
                                    </a:rPr>
                                    <m:t>𝑎𝑐𝑡𝑢𝑎𝑙</m:t>
                                  </m:r>
                                </m:sub>
                              </m:sSub>
                              <m:r>
                                <a:rPr kumimoji="0" lang="en-US" altLang="en-US" sz="1100" b="0" i="1" u="none" strike="noStrike" cap="none" normalizeH="0" baseline="0" smtClean="0">
                                  <a:ln>
                                    <a:noFill/>
                                  </a:ln>
                                  <a:solidFill>
                                    <a:schemeClr val="tx1"/>
                                  </a:solidFill>
                                  <a:effectLst/>
                                  <a:latin typeface="Cambria Math" panose="02040503050406030204" pitchFamily="18" charset="0"/>
                                </a:rPr>
                                <m:t>−</m:t>
                              </m:r>
                              <m:sSub>
                                <m:sSubPr>
                                  <m:ctrlPr>
                                    <a:rPr kumimoji="0" lang="en-US" altLang="en-US" sz="1100" b="0" i="1" u="none" strike="noStrike" cap="none" normalizeH="0" baseline="0" smtClean="0">
                                      <a:ln>
                                        <a:noFill/>
                                      </a:ln>
                                      <a:solidFill>
                                        <a:schemeClr val="tx1"/>
                                      </a:solidFill>
                                      <a:effectLst/>
                                      <a:latin typeface="Cambria Math" panose="02040503050406030204" pitchFamily="18" charset="0"/>
                                    </a:rPr>
                                  </m:ctrlPr>
                                </m:sSubPr>
                                <m:e>
                                  <m:r>
                                    <a:rPr kumimoji="0" lang="en-US" altLang="en-US" sz="1100" b="0" i="1" u="none" strike="noStrike" cap="none" normalizeH="0" baseline="0" smtClean="0">
                                      <a:ln>
                                        <a:noFill/>
                                      </a:ln>
                                      <a:solidFill>
                                        <a:schemeClr val="tx1"/>
                                      </a:solidFill>
                                      <a:effectLst/>
                                      <a:latin typeface="Cambria Math" panose="02040503050406030204" pitchFamily="18" charset="0"/>
                                    </a:rPr>
                                    <m:t>𝑦</m:t>
                                  </m:r>
                                </m:e>
                                <m:sub>
                                  <m:r>
                                    <a:rPr kumimoji="0" lang="en-US" altLang="en-US" sz="1100" b="0" i="1" u="none" strike="noStrike" cap="none" normalizeH="0" baseline="0" smtClean="0">
                                      <a:ln>
                                        <a:noFill/>
                                      </a:ln>
                                      <a:solidFill>
                                        <a:schemeClr val="tx1"/>
                                      </a:solidFill>
                                      <a:effectLst/>
                                      <a:latin typeface="Cambria Math" panose="02040503050406030204" pitchFamily="18" charset="0"/>
                                    </a:rPr>
                                    <m:t>𝑝𝑟𝑒𝑑𝑖𝑐𝑡𝑒𝑑</m:t>
                                  </m:r>
                                </m:sub>
                              </m:sSub>
                              <m:sSup>
                                <m:sSupPr>
                                  <m:ctrlPr>
                                    <a:rPr kumimoji="0" lang="en-US" altLang="en-US" sz="1100" b="0" i="1" u="none" strike="noStrike" cap="none" normalizeH="0" baseline="0" smtClean="0">
                                      <a:ln>
                                        <a:noFill/>
                                      </a:ln>
                                      <a:solidFill>
                                        <a:schemeClr val="tx1"/>
                                      </a:solidFill>
                                      <a:effectLst/>
                                      <a:latin typeface="Cambria Math" panose="02040503050406030204" pitchFamily="18" charset="0"/>
                                    </a:rPr>
                                  </m:ctrlPr>
                                </m:sSupPr>
                                <m:e>
                                  <m:r>
                                    <a:rPr kumimoji="0" lang="en-US" altLang="en-US" sz="1100" b="0" i="1" u="none" strike="noStrike" cap="none" normalizeH="0" baseline="0" smtClean="0">
                                      <a:ln>
                                        <a:noFill/>
                                      </a:ln>
                                      <a:solidFill>
                                        <a:schemeClr val="tx1"/>
                                      </a:solidFill>
                                      <a:effectLst/>
                                      <a:latin typeface="Cambria Math" panose="02040503050406030204" pitchFamily="18" charset="0"/>
                                    </a:rPr>
                                    <m:t>)</m:t>
                                  </m:r>
                                </m:e>
                                <m:sup>
                                  <m:r>
                                    <a:rPr kumimoji="0" lang="en-US" altLang="en-US" sz="1100" b="0" i="1" u="none" strike="noStrike" cap="none" normalizeH="0" baseline="0" smtClean="0">
                                      <a:ln>
                                        <a:noFill/>
                                      </a:ln>
                                      <a:solidFill>
                                        <a:schemeClr val="tx1"/>
                                      </a:solidFill>
                                      <a:effectLst/>
                                      <a:latin typeface="Cambria Math" panose="02040503050406030204" pitchFamily="18" charset="0"/>
                                    </a:rPr>
                                    <m:t>2</m:t>
                                  </m:r>
                                </m:sup>
                              </m:sSup>
                            </m:e>
                          </m:nary>
                        </m:num>
                        <m:den>
                          <m:nary>
                            <m:naryPr>
                              <m:chr m:val="∑"/>
                              <m:subHide m:val="on"/>
                              <m:supHide m:val="on"/>
                              <m:ctrlPr>
                                <a:rPr kumimoji="0" lang="en-US" altLang="en-US" sz="1100" b="0" i="1" u="none" strike="noStrike" cap="none" normalizeH="0" baseline="0" smtClean="0">
                                  <a:ln>
                                    <a:noFill/>
                                  </a:ln>
                                  <a:solidFill>
                                    <a:schemeClr val="tx1"/>
                                  </a:solidFill>
                                  <a:effectLst/>
                                  <a:latin typeface="Cambria Math" panose="02040503050406030204" pitchFamily="18" charset="0"/>
                                </a:rPr>
                              </m:ctrlPr>
                            </m:naryPr>
                            <m:sub/>
                            <m:sup/>
                            <m:e>
                              <m:r>
                                <a:rPr kumimoji="0" lang="en-US" altLang="en-US" sz="1100" b="0" i="1" u="none" strike="noStrike" cap="none" normalizeH="0" baseline="0" smtClean="0">
                                  <a:ln>
                                    <a:noFill/>
                                  </a:ln>
                                  <a:solidFill>
                                    <a:schemeClr val="tx1"/>
                                  </a:solidFill>
                                  <a:effectLst/>
                                  <a:latin typeface="Cambria Math" panose="02040503050406030204" pitchFamily="18" charset="0"/>
                                </a:rPr>
                                <m:t>(</m:t>
                              </m:r>
                            </m:e>
                          </m:nary>
                          <m:sSub>
                            <m:sSubPr>
                              <m:ctrlPr>
                                <a:rPr kumimoji="0" lang="en-US" altLang="en-US" sz="1100" b="0" i="1" u="none" strike="noStrike" cap="none" normalizeH="0" baseline="0" smtClean="0">
                                  <a:ln>
                                    <a:noFill/>
                                  </a:ln>
                                  <a:solidFill>
                                    <a:schemeClr val="tx1"/>
                                  </a:solidFill>
                                  <a:effectLst/>
                                  <a:latin typeface="Cambria Math" panose="02040503050406030204" pitchFamily="18" charset="0"/>
                                </a:rPr>
                              </m:ctrlPr>
                            </m:sSubPr>
                            <m:e>
                              <m:r>
                                <a:rPr kumimoji="0" lang="en-US" altLang="en-US" sz="1100" b="0" i="1" u="none" strike="noStrike" cap="none" normalizeH="0" baseline="0" smtClean="0">
                                  <a:ln>
                                    <a:noFill/>
                                  </a:ln>
                                  <a:solidFill>
                                    <a:schemeClr val="tx1"/>
                                  </a:solidFill>
                                  <a:effectLst/>
                                  <a:latin typeface="Cambria Math" panose="02040503050406030204" pitchFamily="18" charset="0"/>
                                </a:rPr>
                                <m:t>𝑦</m:t>
                              </m:r>
                            </m:e>
                            <m:sub>
                              <m:r>
                                <a:rPr kumimoji="0" lang="en-US" altLang="en-US" sz="1100" b="0" i="1" u="none" strike="noStrike" cap="none" normalizeH="0" baseline="0" smtClean="0">
                                  <a:ln>
                                    <a:noFill/>
                                  </a:ln>
                                  <a:solidFill>
                                    <a:schemeClr val="tx1"/>
                                  </a:solidFill>
                                  <a:effectLst/>
                                  <a:latin typeface="Cambria Math" panose="02040503050406030204" pitchFamily="18" charset="0"/>
                                </a:rPr>
                                <m:t>𝑎𝑐𝑡𝑢𝑎𝑙</m:t>
                              </m:r>
                            </m:sub>
                          </m:sSub>
                          <m:r>
                            <a:rPr kumimoji="0" lang="en-US" altLang="en-US" sz="1100" b="0" i="1" u="none" strike="noStrike" cap="none" normalizeH="0" baseline="0" smtClean="0">
                              <a:ln>
                                <a:noFill/>
                              </a:ln>
                              <a:solidFill>
                                <a:schemeClr val="tx1"/>
                              </a:solidFill>
                              <a:effectLst/>
                              <a:latin typeface="Cambria Math" panose="02040503050406030204" pitchFamily="18" charset="0"/>
                            </a:rPr>
                            <m:t>−</m:t>
                          </m:r>
                          <m:sSub>
                            <m:sSubPr>
                              <m:ctrlPr>
                                <a:rPr kumimoji="0" lang="en-US" altLang="en-US" sz="1100" b="0" i="1" u="none" strike="noStrike" cap="none" normalizeH="0" baseline="0" smtClean="0">
                                  <a:ln>
                                    <a:noFill/>
                                  </a:ln>
                                  <a:solidFill>
                                    <a:schemeClr val="tx1"/>
                                  </a:solidFill>
                                  <a:effectLst/>
                                  <a:latin typeface="Cambria Math" panose="02040503050406030204" pitchFamily="18" charset="0"/>
                                </a:rPr>
                              </m:ctrlPr>
                            </m:sSubPr>
                            <m:e>
                              <m:r>
                                <a:rPr kumimoji="0" lang="en-US" altLang="en-US" sz="1100" b="0" i="1" u="none" strike="noStrike" cap="none" normalizeH="0" baseline="0" smtClean="0">
                                  <a:ln>
                                    <a:noFill/>
                                  </a:ln>
                                  <a:solidFill>
                                    <a:schemeClr val="tx1"/>
                                  </a:solidFill>
                                  <a:effectLst/>
                                  <a:latin typeface="Cambria Math" panose="02040503050406030204" pitchFamily="18" charset="0"/>
                                </a:rPr>
                                <m:t>𝑦</m:t>
                              </m:r>
                            </m:e>
                            <m:sub>
                              <m:r>
                                <a:rPr kumimoji="0" lang="en-US" altLang="en-US" sz="1100" b="0" i="1" u="none" strike="noStrike" cap="none" normalizeH="0" baseline="0" smtClean="0">
                                  <a:ln>
                                    <a:noFill/>
                                  </a:ln>
                                  <a:solidFill>
                                    <a:schemeClr val="tx1"/>
                                  </a:solidFill>
                                  <a:effectLst/>
                                  <a:latin typeface="Cambria Math" panose="02040503050406030204" pitchFamily="18" charset="0"/>
                                </a:rPr>
                                <m:t>𝑚𝑒𝑎𝑛</m:t>
                              </m:r>
                            </m:sub>
                          </m:sSub>
                          <m:sSup>
                            <m:sSupPr>
                              <m:ctrlPr>
                                <a:rPr kumimoji="0" lang="en-US" altLang="en-US" sz="1100" b="0" i="1" u="none" strike="noStrike" cap="none" normalizeH="0" baseline="0" smtClean="0">
                                  <a:ln>
                                    <a:noFill/>
                                  </a:ln>
                                  <a:solidFill>
                                    <a:schemeClr val="tx1"/>
                                  </a:solidFill>
                                  <a:effectLst/>
                                  <a:latin typeface="Cambria Math" panose="02040503050406030204" pitchFamily="18" charset="0"/>
                                </a:rPr>
                              </m:ctrlPr>
                            </m:sSupPr>
                            <m:e>
                              <m:r>
                                <a:rPr kumimoji="0" lang="en-US" altLang="en-US" sz="1100" b="0" i="1" u="none" strike="noStrike" cap="none" normalizeH="0" baseline="0" smtClean="0">
                                  <a:ln>
                                    <a:noFill/>
                                  </a:ln>
                                  <a:solidFill>
                                    <a:schemeClr val="tx1"/>
                                  </a:solidFill>
                                  <a:effectLst/>
                                  <a:latin typeface="Cambria Math" panose="02040503050406030204" pitchFamily="18" charset="0"/>
                                </a:rPr>
                                <m:t>)</m:t>
                              </m:r>
                            </m:e>
                            <m:sup>
                              <m:r>
                                <a:rPr kumimoji="0" lang="en-US" altLang="en-US" sz="1100" b="0" i="1" u="none" strike="noStrike" cap="none" normalizeH="0" baseline="0" smtClean="0">
                                  <a:ln>
                                    <a:noFill/>
                                  </a:ln>
                                  <a:solidFill>
                                    <a:schemeClr val="tx1"/>
                                  </a:solidFill>
                                  <a:effectLst/>
                                  <a:latin typeface="Cambria Math" panose="02040503050406030204" pitchFamily="18" charset="0"/>
                                </a:rPr>
                                <m:t>2</m:t>
                              </m:r>
                            </m:sup>
                          </m:sSup>
                        </m:den>
                      </m:f>
                    </m:oMath>
                  </m:oMathPara>
                </a14:m>
                <a:endParaRPr lang="en-US" altLang="en-US" sz="1100" i="1" dirty="0">
                  <a:latin typeface="Cambria Math" panose="02040503050406030204" pitchFamily="18" charset="0"/>
                </a:endParaRPr>
              </a:p>
              <a:p>
                <a:pPr lvl="1" algn="just" eaLnBrk="0" fontAlgn="base" hangingPunct="0">
                  <a:spcBef>
                    <a:spcPct val="0"/>
                  </a:spcBef>
                  <a:spcAft>
                    <a:spcPct val="0"/>
                  </a:spcAft>
                </a:pPr>
                <a:endParaRPr kumimoji="0" lang="en-US" altLang="en-US" sz="1100" b="0" i="1" u="none" strike="noStrike" cap="none" normalizeH="0" baseline="0" dirty="0">
                  <a:ln>
                    <a:noFill/>
                  </a:ln>
                  <a:solidFill>
                    <a:schemeClr val="tx1"/>
                  </a:solidFill>
                  <a:effectLst/>
                  <a:latin typeface="Cambria Math" panose="02040503050406030204" pitchFamily="18" charset="0"/>
                </a:endParaRPr>
              </a:p>
              <a:p>
                <a:pPr lvl="1" algn="just"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p>
                        <m:sSupPr>
                          <m:ctrlPr>
                            <a:rPr kumimoji="0" lang="en-US" altLang="en-US" sz="1100" b="0" i="1" u="none" strike="noStrike" cap="none" normalizeH="0" baseline="0" smtClean="0">
                              <a:ln>
                                <a:noFill/>
                              </a:ln>
                              <a:solidFill>
                                <a:schemeClr val="tx1"/>
                              </a:solidFill>
                              <a:effectLst/>
                              <a:latin typeface="Cambria Math" panose="02040503050406030204" pitchFamily="18" charset="0"/>
                            </a:rPr>
                          </m:ctrlPr>
                        </m:sSupPr>
                        <m:e>
                          <m:r>
                            <a:rPr kumimoji="0" lang="en-US" altLang="en-US" sz="1100" b="0" i="1" u="none" strike="noStrike" cap="none" normalizeH="0" baseline="0" smtClean="0">
                              <a:ln>
                                <a:noFill/>
                              </a:ln>
                              <a:solidFill>
                                <a:schemeClr val="tx1"/>
                              </a:solidFill>
                              <a:effectLst/>
                              <a:latin typeface="Cambria Math" panose="02040503050406030204" pitchFamily="18" charset="0"/>
                            </a:rPr>
                            <m:t>𝑅</m:t>
                          </m:r>
                        </m:e>
                        <m:sup>
                          <m:r>
                            <a:rPr kumimoji="0" lang="en-US" altLang="en-US" sz="1100" b="0" i="1" u="none" strike="noStrike" cap="none" normalizeH="0" baseline="0" smtClean="0">
                              <a:ln>
                                <a:noFill/>
                              </a:ln>
                              <a:solidFill>
                                <a:schemeClr val="tx1"/>
                              </a:solidFill>
                              <a:effectLst/>
                              <a:latin typeface="Cambria Math" panose="02040503050406030204" pitchFamily="18" charset="0"/>
                            </a:rPr>
                            <m:t>2</m:t>
                          </m:r>
                        </m:sup>
                      </m:sSup>
                      <m:r>
                        <a:rPr kumimoji="0" lang="en-US" altLang="en-US" sz="1100" b="0" i="0" u="none" strike="noStrike" cap="none" normalizeH="0" baseline="0" smtClean="0">
                          <a:ln>
                            <a:noFill/>
                          </a:ln>
                          <a:solidFill>
                            <a:schemeClr val="tx1"/>
                          </a:solidFill>
                          <a:effectLst/>
                          <a:latin typeface="Cambria Math" panose="02040503050406030204" pitchFamily="18" charset="0"/>
                        </a:rPr>
                        <m:t>=1−</m:t>
                      </m:r>
                      <m:d>
                        <m:dPr>
                          <m:ctrlPr>
                            <a:rPr kumimoji="0" lang="en-US" altLang="en-US" sz="1100" b="0" i="1" u="none" strike="noStrike" cap="none" normalizeH="0" baseline="0" smtClean="0">
                              <a:ln>
                                <a:noFill/>
                              </a:ln>
                              <a:solidFill>
                                <a:schemeClr val="tx1"/>
                              </a:solidFill>
                              <a:effectLst/>
                              <a:latin typeface="Cambria Math" panose="02040503050406030204" pitchFamily="18" charset="0"/>
                            </a:rPr>
                          </m:ctrlPr>
                        </m:dPr>
                        <m:e>
                          <m:f>
                            <m:fPr>
                              <m:ctrlPr>
                                <a:rPr kumimoji="0" lang="en-US" altLang="en-US" sz="1100" b="0" i="1" u="none" strike="noStrike" cap="none" normalizeH="0" baseline="0" smtClean="0">
                                  <a:ln>
                                    <a:noFill/>
                                  </a:ln>
                                  <a:solidFill>
                                    <a:schemeClr val="tx1"/>
                                  </a:solidFill>
                                  <a:effectLst/>
                                  <a:latin typeface="Cambria Math" panose="02040503050406030204" pitchFamily="18" charset="0"/>
                                </a:rPr>
                              </m:ctrlPr>
                            </m:fPr>
                            <m:num>
                              <m:d>
                                <m:dPr>
                                  <m:ctrlPr>
                                    <a:rPr kumimoji="0" lang="en-US" altLang="en-US" sz="1100" b="0" i="1" u="none" strike="noStrike" cap="none" normalizeH="0" baseline="0" smtClean="0">
                                      <a:ln>
                                        <a:noFill/>
                                      </a:ln>
                                      <a:solidFill>
                                        <a:schemeClr val="tx1"/>
                                      </a:solidFill>
                                      <a:effectLst/>
                                      <a:latin typeface="Cambria Math" panose="02040503050406030204" pitchFamily="18" charset="0"/>
                                    </a:rPr>
                                  </m:ctrlPr>
                                </m:dPr>
                                <m:e>
                                  <m:r>
                                    <a:rPr kumimoji="0" lang="en-US" altLang="en-US" sz="1100" b="0" i="1" u="none" strike="noStrike" cap="none" normalizeH="0" baseline="0" smtClean="0">
                                      <a:ln>
                                        <a:noFill/>
                                      </a:ln>
                                      <a:solidFill>
                                        <a:schemeClr val="tx1"/>
                                      </a:solidFill>
                                      <a:effectLst/>
                                      <a:latin typeface="Cambria Math" panose="02040503050406030204" pitchFamily="18" charset="0"/>
                                    </a:rPr>
                                    <m:t>1−</m:t>
                                  </m:r>
                                  <m:sSup>
                                    <m:sSupPr>
                                      <m:ctrlPr>
                                        <a:rPr kumimoji="0" lang="en-US" altLang="en-US" sz="1100" b="0" i="1" u="none" strike="noStrike" cap="none" normalizeH="0" baseline="0" smtClean="0">
                                          <a:ln>
                                            <a:noFill/>
                                          </a:ln>
                                          <a:solidFill>
                                            <a:schemeClr val="tx1"/>
                                          </a:solidFill>
                                          <a:effectLst/>
                                          <a:latin typeface="Cambria Math" panose="02040503050406030204" pitchFamily="18" charset="0"/>
                                        </a:rPr>
                                      </m:ctrlPr>
                                    </m:sSupPr>
                                    <m:e>
                                      <m:r>
                                        <a:rPr kumimoji="0" lang="en-US" altLang="en-US" sz="1100" b="0" i="1" u="none" strike="noStrike" cap="none" normalizeH="0" baseline="0" smtClean="0">
                                          <a:ln>
                                            <a:noFill/>
                                          </a:ln>
                                          <a:solidFill>
                                            <a:schemeClr val="tx1"/>
                                          </a:solidFill>
                                          <a:effectLst/>
                                          <a:latin typeface="Cambria Math" panose="02040503050406030204" pitchFamily="18" charset="0"/>
                                        </a:rPr>
                                        <m:t>𝑅</m:t>
                                      </m:r>
                                    </m:e>
                                    <m:sup>
                                      <m:r>
                                        <a:rPr kumimoji="0" lang="en-US" altLang="en-US" sz="1100" b="0" i="1" u="none" strike="noStrike" cap="none" normalizeH="0" baseline="0" smtClean="0">
                                          <a:ln>
                                            <a:noFill/>
                                          </a:ln>
                                          <a:solidFill>
                                            <a:schemeClr val="tx1"/>
                                          </a:solidFill>
                                          <a:effectLst/>
                                          <a:latin typeface="Cambria Math" panose="02040503050406030204" pitchFamily="18" charset="0"/>
                                        </a:rPr>
                                        <m:t>2</m:t>
                                      </m:r>
                                    </m:sup>
                                  </m:sSup>
                                </m:e>
                              </m:d>
                              <m:d>
                                <m:dPr>
                                  <m:ctrlPr>
                                    <a:rPr kumimoji="0" lang="en-US" altLang="en-US" sz="1100" b="0" i="1" u="none" strike="noStrike" cap="none" normalizeH="0" baseline="0" smtClean="0">
                                      <a:ln>
                                        <a:noFill/>
                                      </a:ln>
                                      <a:solidFill>
                                        <a:schemeClr val="tx1"/>
                                      </a:solidFill>
                                      <a:effectLst/>
                                      <a:latin typeface="Cambria Math" panose="02040503050406030204" pitchFamily="18" charset="0"/>
                                    </a:rPr>
                                  </m:ctrlPr>
                                </m:dPr>
                                <m:e>
                                  <m:r>
                                    <a:rPr kumimoji="0" lang="en-US" altLang="en-US" sz="1100" b="0" i="1" u="none" strike="noStrike" cap="none" normalizeH="0" baseline="0" smtClean="0">
                                      <a:ln>
                                        <a:noFill/>
                                      </a:ln>
                                      <a:solidFill>
                                        <a:schemeClr val="tx1"/>
                                      </a:solidFill>
                                      <a:effectLst/>
                                      <a:latin typeface="Cambria Math" panose="02040503050406030204" pitchFamily="18" charset="0"/>
                                    </a:rPr>
                                    <m:t>𝑛</m:t>
                                  </m:r>
                                  <m:r>
                                    <a:rPr kumimoji="0" lang="en-US" altLang="en-US" sz="1100" b="0" i="1" u="none" strike="noStrike" cap="none" normalizeH="0" baseline="0" smtClean="0">
                                      <a:ln>
                                        <a:noFill/>
                                      </a:ln>
                                      <a:solidFill>
                                        <a:schemeClr val="tx1"/>
                                      </a:solidFill>
                                      <a:effectLst/>
                                      <a:latin typeface="Cambria Math" panose="02040503050406030204" pitchFamily="18" charset="0"/>
                                    </a:rPr>
                                    <m:t>−1</m:t>
                                  </m:r>
                                </m:e>
                              </m:d>
                            </m:num>
                            <m:den>
                              <m:r>
                                <a:rPr kumimoji="0" lang="en-US" altLang="en-US" sz="1100" b="0" i="1" u="none" strike="noStrike" cap="none" normalizeH="0" baseline="0" smtClean="0">
                                  <a:ln>
                                    <a:noFill/>
                                  </a:ln>
                                  <a:solidFill>
                                    <a:schemeClr val="tx1"/>
                                  </a:solidFill>
                                  <a:effectLst/>
                                  <a:latin typeface="Cambria Math" panose="02040503050406030204" pitchFamily="18" charset="0"/>
                                </a:rPr>
                                <m:t>𝑛</m:t>
                              </m:r>
                              <m:r>
                                <a:rPr kumimoji="0" lang="en-US" altLang="en-US" sz="1100" b="0" i="1" u="none" strike="noStrike" cap="none" normalizeH="0" baseline="0" smtClean="0">
                                  <a:ln>
                                    <a:noFill/>
                                  </a:ln>
                                  <a:solidFill>
                                    <a:schemeClr val="tx1"/>
                                  </a:solidFill>
                                  <a:effectLst/>
                                  <a:latin typeface="Cambria Math" panose="02040503050406030204" pitchFamily="18" charset="0"/>
                                </a:rPr>
                                <m:t>−</m:t>
                              </m:r>
                              <m:r>
                                <a:rPr kumimoji="0" lang="en-US" altLang="en-US" sz="1100" b="0" i="1" u="none" strike="noStrike" cap="none" normalizeH="0" baseline="0" smtClean="0">
                                  <a:ln>
                                    <a:noFill/>
                                  </a:ln>
                                  <a:solidFill>
                                    <a:schemeClr val="tx1"/>
                                  </a:solidFill>
                                  <a:effectLst/>
                                  <a:latin typeface="Cambria Math" panose="02040503050406030204" pitchFamily="18" charset="0"/>
                                </a:rPr>
                                <m:t>𝑘</m:t>
                              </m:r>
                              <m:r>
                                <a:rPr kumimoji="0" lang="en-US" altLang="en-US" sz="1100" b="0" i="1" u="none" strike="noStrike" cap="none" normalizeH="0" baseline="0" smtClean="0">
                                  <a:ln>
                                    <a:noFill/>
                                  </a:ln>
                                  <a:solidFill>
                                    <a:schemeClr val="tx1"/>
                                  </a:solidFill>
                                  <a:effectLst/>
                                  <a:latin typeface="Cambria Math" panose="02040503050406030204" pitchFamily="18" charset="0"/>
                                </a:rPr>
                                <m:t>−1</m:t>
                              </m:r>
                            </m:den>
                          </m:f>
                        </m:e>
                      </m:d>
                    </m:oMath>
                  </m:oMathPara>
                </a14:m>
                <a:endParaRPr kumimoji="0" lang="en-US" altLang="en-US" sz="1100" b="0" i="0" u="none" strike="noStrike" cap="none" normalizeH="0" baseline="0" dirty="0">
                  <a:ln>
                    <a:noFill/>
                  </a:ln>
                  <a:solidFill>
                    <a:schemeClr val="tx1"/>
                  </a:solidFill>
                  <a:effectLst/>
                </a:endParaRPr>
              </a:p>
              <a:p>
                <a:pPr lvl="1" algn="just" eaLnBrk="0" fontAlgn="base" hangingPunct="0">
                  <a:spcBef>
                    <a:spcPct val="0"/>
                  </a:spcBef>
                  <a:spcAft>
                    <a:spcPct val="0"/>
                  </a:spcAft>
                </a:pPr>
                <a:r>
                  <a:rPr kumimoji="0" lang="en-US" altLang="en-US" sz="1100" b="0" i="0" u="none" strike="noStrike" cap="none" normalizeH="0" baseline="0" dirty="0">
                    <a:ln>
                      <a:noFill/>
                    </a:ln>
                    <a:solidFill>
                      <a:schemeClr val="tx1"/>
                    </a:solidFill>
                    <a:effectLst/>
                  </a:rPr>
                  <a:t>     </a:t>
                </a:r>
              </a:p>
              <a:p>
                <a:pPr lvl="1" algn="just" eaLnBrk="0" fontAlgn="base" hangingPunct="0">
                  <a:spcBef>
                    <a:spcPct val="0"/>
                  </a:spcBef>
                  <a:spcAft>
                    <a:spcPct val="0"/>
                  </a:spcAft>
                </a:pPr>
                <a:r>
                  <a:rPr kumimoji="0" lang="en-US" altLang="en-US" sz="1100" b="0" i="0" u="none" strike="noStrike" cap="none" normalizeH="0" baseline="0" dirty="0">
                    <a:ln>
                      <a:noFill/>
                    </a:ln>
                    <a:solidFill>
                      <a:schemeClr val="tx1"/>
                    </a:solidFill>
                    <a:effectLst/>
                  </a:rPr>
                  <a:t>where n is the number of observations and k </a:t>
                </a:r>
                <a:r>
                  <a:rPr lang="en-US" sz="1100" dirty="0"/>
                  <a:t>is the number of independent variables.</a:t>
                </a:r>
              </a:p>
              <a:p>
                <a:pPr marL="628650" lvl="1" indent="-171450" algn="just" eaLnBrk="0" fontAlgn="base" hangingPunct="0">
                  <a:spcBef>
                    <a:spcPct val="0"/>
                  </a:spcBef>
                  <a:spcAft>
                    <a:spcPct val="0"/>
                  </a:spcAft>
                  <a:buFont typeface="Arial" panose="020B0604020202020204" pitchFamily="34" charset="0"/>
                  <a:buChar char="•"/>
                </a:pPr>
                <a:r>
                  <a:rPr kumimoji="0" lang="en-US" altLang="en-US" sz="1100" b="0" i="0" u="none" strike="noStrike" cap="none" normalizeH="0" baseline="0" dirty="0">
                    <a:ln>
                      <a:noFill/>
                    </a:ln>
                    <a:solidFill>
                      <a:srgbClr val="C00000"/>
                    </a:solidFill>
                    <a:effectLst/>
                  </a:rPr>
                  <a:t>Time of execution</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100" b="1"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100" b="1" i="0" u="none" strike="noStrike" cap="none" normalizeH="0" baseline="0" dirty="0">
                    <a:ln>
                      <a:noFill/>
                    </a:ln>
                    <a:solidFill>
                      <a:schemeClr val="tx1"/>
                    </a:solidFill>
                    <a:effectLst/>
                  </a:rPr>
                  <a:t>b. Visualization</a:t>
                </a:r>
                <a:r>
                  <a:rPr kumimoji="0" lang="en-US" altLang="en-US" sz="1100" b="0" i="0" u="none" strike="noStrike" cap="none" normalizeH="0" baseline="0" dirty="0">
                    <a:ln>
                      <a:noFill/>
                    </a:ln>
                    <a:solidFill>
                      <a:schemeClr val="tx1"/>
                    </a:solidFill>
                    <a:effectLst/>
                  </a:rPr>
                  <a:t>: Actual vs Predicted Delay Scatter Plot or Loss curves.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mc:Choice>
        <mc:Fallback xmlns="">
          <p:sp>
            <p:nvSpPr>
              <p:cNvPr id="12" name="Rectangle 1">
                <a:extLst>
                  <a:ext uri="{FF2B5EF4-FFF2-40B4-BE49-F238E27FC236}">
                    <a16:creationId xmlns:a16="http://schemas.microsoft.com/office/drawing/2014/main" id="{F87A331A-DE62-6FCA-8CB8-D6B1DF59A525}"/>
                  </a:ext>
                </a:extLst>
              </p:cNvPr>
              <p:cNvSpPr>
                <a:spLocks noRot="1" noChangeAspect="1" noMove="1" noResize="1" noEditPoints="1" noAdjustHandles="1" noChangeArrowheads="1" noChangeShapeType="1" noTextEdit="1"/>
              </p:cNvSpPr>
              <p:nvPr/>
            </p:nvSpPr>
            <p:spPr bwMode="auto">
              <a:xfrm>
                <a:off x="244067" y="623531"/>
                <a:ext cx="11505773" cy="5923353"/>
              </a:xfrm>
              <a:prstGeom prst="rect">
                <a:avLst/>
              </a:prstGeom>
              <a:blipFill>
                <a:blip r:embed="rId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2637500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78038" y="90100"/>
            <a:ext cx="10515600" cy="626873"/>
          </a:xfrm>
        </p:spPr>
        <p:txBody>
          <a:bodyPr>
            <a:normAutofit/>
          </a:bodyPr>
          <a:lstStyle/>
          <a:p>
            <a:r>
              <a:rPr lang="en-US" sz="2800" dirty="0"/>
              <a:t>Linear Regression</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33</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2" name="Rectangle 1">
                <a:extLst>
                  <a:ext uri="{FF2B5EF4-FFF2-40B4-BE49-F238E27FC236}">
                    <a16:creationId xmlns:a16="http://schemas.microsoft.com/office/drawing/2014/main" id="{F87A331A-DE62-6FCA-8CB8-D6B1DF59A525}"/>
                  </a:ext>
                </a:extLst>
              </p:cNvPr>
              <p:cNvSpPr>
                <a:spLocks noChangeArrowheads="1"/>
              </p:cNvSpPr>
              <p:nvPr/>
            </p:nvSpPr>
            <p:spPr bwMode="auto">
              <a:xfrm>
                <a:off x="355232" y="1735767"/>
                <a:ext cx="5227421" cy="235134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dirty="0"/>
                  <a:t>Multiple Linear Regression is an extension of simple linear regression where </a:t>
                </a:r>
                <a:r>
                  <a:rPr lang="en-US" sz="1100" b="1" dirty="0"/>
                  <a:t>multiple independent variables (features)</a:t>
                </a:r>
                <a:r>
                  <a:rPr lang="en-US" sz="1100" dirty="0"/>
                  <a:t> are used to predict a </a:t>
                </a:r>
                <a:r>
                  <a:rPr lang="en-US" sz="1100" b="1" dirty="0"/>
                  <a:t>dependent variable (target).</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lang="en-US" sz="1100" b="1" dirty="0"/>
              </a:p>
              <a:p>
                <a:pPr marR="0" lvl="0" algn="just" defTabSz="914400" rtl="0" eaLnBrk="0" fontAlgn="base" latinLnBrk="0" hangingPunct="0">
                  <a:lnSpc>
                    <a:spcPct val="150000"/>
                  </a:lnSpc>
                  <a:spcBef>
                    <a:spcPct val="0"/>
                  </a:spcBef>
                  <a:spcAft>
                    <a:spcPct val="0"/>
                  </a:spcAft>
                  <a:buClrTx/>
                  <a:buSzTx/>
                  <a:tabLst/>
                </a:pPr>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𝒀</m:t>
                      </m:r>
                      <m:r>
                        <a:rPr lang="en-US" sz="1100" b="1" i="1" smtClean="0">
                          <a:latin typeface="Cambria Math" panose="02040503050406030204" pitchFamily="18" charset="0"/>
                        </a:rPr>
                        <m:t>= </m:t>
                      </m:r>
                      <m:sSub>
                        <m:sSubPr>
                          <m:ctrlPr>
                            <a:rPr lang="en-US" sz="1100" b="1" i="1" smtClean="0">
                              <a:latin typeface="Cambria Math" panose="02040503050406030204" pitchFamily="18" charset="0"/>
                            </a:rPr>
                          </m:ctrlPr>
                        </m:sSubPr>
                        <m:e>
                          <m:r>
                            <a:rPr lang="en-US" sz="1100" b="1" i="1" smtClean="0">
                              <a:latin typeface="Cambria Math" panose="02040503050406030204" pitchFamily="18" charset="0"/>
                              <a:ea typeface="Cambria Math" panose="02040503050406030204" pitchFamily="18" charset="0"/>
                            </a:rPr>
                            <m:t>𝜷</m:t>
                          </m:r>
                        </m:e>
                        <m:sub>
                          <m:r>
                            <a:rPr lang="en-US" sz="1100" b="1" i="1" smtClean="0">
                              <a:latin typeface="Cambria Math" panose="02040503050406030204" pitchFamily="18" charset="0"/>
                            </a:rPr>
                            <m:t>𝟎</m:t>
                          </m:r>
                        </m:sub>
                      </m:sSub>
                      <m:r>
                        <a:rPr lang="en-US" sz="1100" b="1" i="1" smtClean="0">
                          <a:latin typeface="Cambria Math" panose="02040503050406030204" pitchFamily="18" charset="0"/>
                        </a:rPr>
                        <m:t>+</m:t>
                      </m:r>
                      <m:sSub>
                        <m:sSubPr>
                          <m:ctrlPr>
                            <a:rPr lang="en-US" sz="1100" b="1" i="1" smtClean="0">
                              <a:latin typeface="Cambria Math" panose="02040503050406030204" pitchFamily="18" charset="0"/>
                            </a:rPr>
                          </m:ctrlPr>
                        </m:sSubPr>
                        <m:e>
                          <m:r>
                            <a:rPr lang="en-US" sz="1100" b="1" i="1" smtClean="0">
                              <a:latin typeface="Cambria Math" panose="02040503050406030204" pitchFamily="18" charset="0"/>
                              <a:ea typeface="Cambria Math" panose="02040503050406030204" pitchFamily="18" charset="0"/>
                            </a:rPr>
                            <m:t>𝜷</m:t>
                          </m:r>
                        </m:e>
                        <m:sub>
                          <m:r>
                            <a:rPr lang="en-US" sz="1100" b="1" i="1" smtClean="0">
                              <a:latin typeface="Cambria Math" panose="02040503050406030204" pitchFamily="18" charset="0"/>
                            </a:rPr>
                            <m:t>𝟏</m:t>
                          </m:r>
                        </m:sub>
                      </m:sSub>
                      <m:sSub>
                        <m:sSubPr>
                          <m:ctrlPr>
                            <a:rPr lang="en-US" sz="1100" b="1" i="1" smtClean="0">
                              <a:latin typeface="Cambria Math" panose="02040503050406030204" pitchFamily="18" charset="0"/>
                            </a:rPr>
                          </m:ctrlPr>
                        </m:sSubPr>
                        <m:e>
                          <m:r>
                            <a:rPr lang="en-US" sz="1100" b="1" i="1" smtClean="0">
                              <a:latin typeface="Cambria Math" panose="02040503050406030204" pitchFamily="18" charset="0"/>
                            </a:rPr>
                            <m:t>𝑿</m:t>
                          </m:r>
                        </m:e>
                        <m:sub>
                          <m:r>
                            <a:rPr lang="en-US" sz="1100" b="1" i="1" smtClean="0">
                              <a:latin typeface="Cambria Math" panose="02040503050406030204" pitchFamily="18" charset="0"/>
                            </a:rPr>
                            <m:t>𝟏</m:t>
                          </m:r>
                        </m:sub>
                      </m:sSub>
                      <m:r>
                        <a:rPr lang="en-US" sz="1100" b="1" i="0" smtClean="0">
                          <a:latin typeface="Cambria Math" panose="02040503050406030204" pitchFamily="18" charset="0"/>
                        </a:rPr>
                        <m:t>+…+</m:t>
                      </m:r>
                      <m:sSub>
                        <m:sSubPr>
                          <m:ctrlPr>
                            <a:rPr lang="en-US" sz="1100" b="1" i="1" smtClean="0">
                              <a:latin typeface="Cambria Math" panose="02040503050406030204" pitchFamily="18" charset="0"/>
                            </a:rPr>
                          </m:ctrlPr>
                        </m:sSubPr>
                        <m:e>
                          <m:r>
                            <a:rPr lang="en-US" sz="1100" b="1" i="1" smtClean="0">
                              <a:latin typeface="Cambria Math" panose="02040503050406030204" pitchFamily="18" charset="0"/>
                              <a:ea typeface="Cambria Math" panose="02040503050406030204" pitchFamily="18" charset="0"/>
                            </a:rPr>
                            <m:t>𝜷</m:t>
                          </m:r>
                        </m:e>
                        <m:sub>
                          <m:r>
                            <a:rPr lang="en-US" sz="1100" b="1" i="1" smtClean="0">
                              <a:latin typeface="Cambria Math" panose="02040503050406030204" pitchFamily="18" charset="0"/>
                            </a:rPr>
                            <m:t>𝒏</m:t>
                          </m:r>
                        </m:sub>
                      </m:sSub>
                      <m:sSub>
                        <m:sSubPr>
                          <m:ctrlPr>
                            <a:rPr lang="en-US" sz="1100" b="1" i="1" smtClean="0">
                              <a:latin typeface="Cambria Math" panose="02040503050406030204" pitchFamily="18" charset="0"/>
                            </a:rPr>
                          </m:ctrlPr>
                        </m:sSubPr>
                        <m:e>
                          <m:r>
                            <a:rPr lang="en-US" sz="1100" b="1" i="1" smtClean="0">
                              <a:latin typeface="Cambria Math" panose="02040503050406030204" pitchFamily="18" charset="0"/>
                            </a:rPr>
                            <m:t>𝑿</m:t>
                          </m:r>
                        </m:e>
                        <m:sub>
                          <m:r>
                            <a:rPr lang="en-US" sz="1100" b="1" i="1" smtClean="0">
                              <a:latin typeface="Cambria Math" panose="02040503050406030204" pitchFamily="18" charset="0"/>
                            </a:rPr>
                            <m:t>𝒏</m:t>
                          </m:r>
                        </m:sub>
                      </m:sSub>
                      <m:r>
                        <a:rPr lang="en-US" sz="1100" b="1" i="1" smtClean="0">
                          <a:latin typeface="Cambria Math" panose="02040503050406030204" pitchFamily="18" charset="0"/>
                        </a:rPr>
                        <m:t>+</m:t>
                      </m:r>
                      <m:r>
                        <a:rPr lang="en-US" sz="1100" b="1" i="1" smtClean="0">
                          <a:latin typeface="Cambria Math" panose="02040503050406030204" pitchFamily="18" charset="0"/>
                          <a:ea typeface="Cambria Math" panose="02040503050406030204" pitchFamily="18" charset="0"/>
                        </a:rPr>
                        <m:t>𝜺</m:t>
                      </m:r>
                    </m:oMath>
                  </m:oMathPara>
                </a14:m>
                <a:endParaRPr lang="en-US" sz="1100" b="1" dirty="0"/>
              </a:p>
              <a:p>
                <a:pPr marR="0" lvl="0" algn="just" defTabSz="914400" rtl="0" eaLnBrk="0" fontAlgn="base" latinLnBrk="0" hangingPunct="0">
                  <a:lnSpc>
                    <a:spcPct val="150000"/>
                  </a:lnSpc>
                  <a:spcBef>
                    <a:spcPct val="0"/>
                  </a:spcBef>
                  <a:spcAft>
                    <a:spcPct val="0"/>
                  </a:spcAft>
                  <a:buClrTx/>
                  <a:buSzTx/>
                  <a:tabLst/>
                </a:pPr>
                <a:endParaRPr lang="en-US" altLang="en-US" sz="1100" dirty="0"/>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0" i="0" dirty="0">
                    <a:effectLst/>
                  </a:rPr>
                  <a:t>Mean Absolute Error (MAE): 0.18264594275324014 </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0" i="0" dirty="0">
                    <a:effectLst/>
                  </a:rPr>
                  <a:t>Mean Square Error (MSE): 0.09439323324032252 </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0" i="0" dirty="0">
                    <a:effectLst/>
                  </a:rPr>
                  <a:t>R2 Score: 0.9737417268586969 </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0" i="0" dirty="0">
                    <a:effectLst/>
                  </a:rPr>
                  <a:t>Execution Time: 0.012224435806274414 seconds</a:t>
                </a:r>
                <a:endParaRPr kumimoji="0" lang="en-US" altLang="en-US" sz="1100" b="1" i="0" u="none" strike="noStrike" cap="none" normalizeH="0" baseline="0" dirty="0">
                  <a:ln>
                    <a:noFill/>
                  </a:ln>
                  <a:effectLst/>
                </a:endParaRPr>
              </a:p>
            </p:txBody>
          </p:sp>
        </mc:Choice>
        <mc:Fallback xmlns="">
          <p:sp>
            <p:nvSpPr>
              <p:cNvPr id="12" name="Rectangle 1">
                <a:extLst>
                  <a:ext uri="{FF2B5EF4-FFF2-40B4-BE49-F238E27FC236}">
                    <a16:creationId xmlns:a16="http://schemas.microsoft.com/office/drawing/2014/main" id="{F87A331A-DE62-6FCA-8CB8-D6B1DF59A525}"/>
                  </a:ext>
                </a:extLst>
              </p:cNvPr>
              <p:cNvSpPr>
                <a:spLocks noRot="1" noChangeAspect="1" noMove="1" noResize="1" noEditPoints="1" noAdjustHandles="1" noChangeArrowheads="1" noChangeShapeType="1" noTextEdit="1"/>
              </p:cNvSpPr>
              <p:nvPr/>
            </p:nvSpPr>
            <p:spPr bwMode="auto">
              <a:xfrm>
                <a:off x="355232" y="1735767"/>
                <a:ext cx="5227421" cy="2351349"/>
              </a:xfrm>
              <a:prstGeom prst="rect">
                <a:avLst/>
              </a:prstGeom>
              <a:blipFill>
                <a:blip r:embed="rId2"/>
                <a:stretch>
                  <a:fillRect b="-155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7" name="Picture 6">
            <a:extLst>
              <a:ext uri="{FF2B5EF4-FFF2-40B4-BE49-F238E27FC236}">
                <a16:creationId xmlns:a16="http://schemas.microsoft.com/office/drawing/2014/main" id="{521B669F-851F-CC74-6494-BCA30348AF99}"/>
              </a:ext>
            </a:extLst>
          </p:cNvPr>
          <p:cNvPicPr>
            <a:picLocks noChangeAspect="1"/>
          </p:cNvPicPr>
          <p:nvPr/>
        </p:nvPicPr>
        <p:blipFill>
          <a:blip r:embed="rId3"/>
          <a:stretch>
            <a:fillRect/>
          </a:stretch>
        </p:blipFill>
        <p:spPr>
          <a:xfrm>
            <a:off x="6329085" y="891559"/>
            <a:ext cx="5628473" cy="4488010"/>
          </a:xfrm>
          <a:prstGeom prst="rect">
            <a:avLst/>
          </a:prstGeom>
        </p:spPr>
      </p:pic>
    </p:spTree>
    <p:extLst>
      <p:ext uri="{BB962C8B-B14F-4D97-AF65-F5344CB8AC3E}">
        <p14:creationId xmlns:p14="http://schemas.microsoft.com/office/powerpoint/2010/main" val="3234658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78038" y="90100"/>
            <a:ext cx="10515600" cy="626873"/>
          </a:xfrm>
        </p:spPr>
        <p:txBody>
          <a:bodyPr>
            <a:normAutofit/>
          </a:bodyPr>
          <a:lstStyle/>
          <a:p>
            <a:r>
              <a:rPr lang="en-US" sz="2800" dirty="0"/>
              <a:t>Linear Regression- </a:t>
            </a:r>
            <a:r>
              <a:rPr lang="en-US" sz="2800" dirty="0" err="1"/>
              <a:t>Kfold</a:t>
            </a:r>
            <a:r>
              <a:rPr lang="en-US" sz="2800" dirty="0"/>
              <a:t> </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34</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2" name="Rectangle 1">
                <a:extLst>
                  <a:ext uri="{FF2B5EF4-FFF2-40B4-BE49-F238E27FC236}">
                    <a16:creationId xmlns:a16="http://schemas.microsoft.com/office/drawing/2014/main" id="{F87A331A-DE62-6FCA-8CB8-D6B1DF59A525}"/>
                  </a:ext>
                </a:extLst>
              </p:cNvPr>
              <p:cNvSpPr>
                <a:spLocks noChangeArrowheads="1"/>
              </p:cNvSpPr>
              <p:nvPr/>
            </p:nvSpPr>
            <p:spPr bwMode="auto">
              <a:xfrm>
                <a:off x="245269" y="983748"/>
                <a:ext cx="3929062" cy="489050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dirty="0">
                    <a:solidFill>
                      <a:schemeClr val="tx1"/>
                    </a:solidFill>
                  </a:rPr>
                  <a:t>Multiple Linear Regression is an extension of simple linear regression where </a:t>
                </a:r>
                <a:r>
                  <a:rPr lang="en-US" sz="1100" b="1" dirty="0">
                    <a:solidFill>
                      <a:schemeClr val="tx1"/>
                    </a:solidFill>
                  </a:rPr>
                  <a:t>multiple independent variables (features)</a:t>
                </a:r>
                <a:r>
                  <a:rPr lang="en-US" sz="1100" dirty="0">
                    <a:solidFill>
                      <a:schemeClr val="tx1"/>
                    </a:solidFill>
                  </a:rPr>
                  <a:t> are used to predict a </a:t>
                </a:r>
                <a:r>
                  <a:rPr lang="en-US" sz="1100" b="1" dirty="0">
                    <a:solidFill>
                      <a:schemeClr val="tx1"/>
                    </a:solidFill>
                  </a:rPr>
                  <a:t>dependent variable (target).</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lang="en-US" sz="1100" b="1" dirty="0">
                  <a:solidFill>
                    <a:schemeClr val="tx1"/>
                  </a:solidFill>
                </a:endParaRPr>
              </a:p>
              <a:p>
                <a:pPr marR="0" lvl="0" algn="just" defTabSz="914400" rtl="0" eaLnBrk="0" fontAlgn="base" latinLnBrk="0" hangingPunct="0">
                  <a:lnSpc>
                    <a:spcPct val="150000"/>
                  </a:lnSpc>
                  <a:spcBef>
                    <a:spcPct val="0"/>
                  </a:spcBef>
                  <a:spcAft>
                    <a:spcPct val="0"/>
                  </a:spcAft>
                  <a:buClrTx/>
                  <a:buSzTx/>
                  <a:tabLst/>
                </a:pPr>
                <a14:m>
                  <m:oMathPara xmlns:m="http://schemas.openxmlformats.org/officeDocument/2006/math">
                    <m:oMathParaPr>
                      <m:jc m:val="centerGroup"/>
                    </m:oMathParaPr>
                    <m:oMath xmlns:m="http://schemas.openxmlformats.org/officeDocument/2006/math">
                      <m:r>
                        <a:rPr lang="en-US" sz="1100" b="1" i="1" smtClean="0">
                          <a:solidFill>
                            <a:schemeClr val="tx1"/>
                          </a:solidFill>
                          <a:latin typeface="Cambria Math" panose="02040503050406030204" pitchFamily="18" charset="0"/>
                        </a:rPr>
                        <m:t>𝒀</m:t>
                      </m:r>
                      <m:r>
                        <a:rPr lang="en-US" sz="1100" b="1" i="1" smtClean="0">
                          <a:solidFill>
                            <a:schemeClr val="tx1"/>
                          </a:solidFill>
                          <a:latin typeface="Cambria Math" panose="02040503050406030204" pitchFamily="18" charset="0"/>
                        </a:rPr>
                        <m:t>= </m:t>
                      </m:r>
                      <m:sSub>
                        <m:sSubPr>
                          <m:ctrlPr>
                            <a:rPr lang="en-US" sz="1100" b="1" i="1" smtClean="0">
                              <a:solidFill>
                                <a:schemeClr val="tx1"/>
                              </a:solidFill>
                              <a:latin typeface="Cambria Math" panose="02040503050406030204" pitchFamily="18" charset="0"/>
                            </a:rPr>
                          </m:ctrlPr>
                        </m:sSubPr>
                        <m:e>
                          <m:r>
                            <a:rPr lang="en-US" sz="1100" b="1" i="1" smtClean="0">
                              <a:solidFill>
                                <a:schemeClr val="tx1"/>
                              </a:solidFill>
                              <a:latin typeface="Cambria Math" panose="02040503050406030204" pitchFamily="18" charset="0"/>
                              <a:ea typeface="Cambria Math" panose="02040503050406030204" pitchFamily="18" charset="0"/>
                            </a:rPr>
                            <m:t>𝜷</m:t>
                          </m:r>
                        </m:e>
                        <m:sub>
                          <m:r>
                            <a:rPr lang="en-US" sz="1100" b="1" i="1" smtClean="0">
                              <a:solidFill>
                                <a:schemeClr val="tx1"/>
                              </a:solidFill>
                              <a:latin typeface="Cambria Math" panose="02040503050406030204" pitchFamily="18" charset="0"/>
                            </a:rPr>
                            <m:t>𝟎</m:t>
                          </m:r>
                        </m:sub>
                      </m:sSub>
                      <m:r>
                        <a:rPr lang="en-US" sz="1100" b="1" i="1" smtClean="0">
                          <a:solidFill>
                            <a:schemeClr val="tx1"/>
                          </a:solidFill>
                          <a:latin typeface="Cambria Math" panose="02040503050406030204" pitchFamily="18" charset="0"/>
                        </a:rPr>
                        <m:t>+</m:t>
                      </m:r>
                      <m:sSub>
                        <m:sSubPr>
                          <m:ctrlPr>
                            <a:rPr lang="en-US" sz="1100" b="1" i="1" smtClean="0">
                              <a:solidFill>
                                <a:schemeClr val="tx1"/>
                              </a:solidFill>
                              <a:latin typeface="Cambria Math" panose="02040503050406030204" pitchFamily="18" charset="0"/>
                            </a:rPr>
                          </m:ctrlPr>
                        </m:sSubPr>
                        <m:e>
                          <m:r>
                            <a:rPr lang="en-US" sz="1100" b="1" i="1" smtClean="0">
                              <a:solidFill>
                                <a:schemeClr val="tx1"/>
                              </a:solidFill>
                              <a:latin typeface="Cambria Math" panose="02040503050406030204" pitchFamily="18" charset="0"/>
                              <a:ea typeface="Cambria Math" panose="02040503050406030204" pitchFamily="18" charset="0"/>
                            </a:rPr>
                            <m:t>𝜷</m:t>
                          </m:r>
                        </m:e>
                        <m:sub>
                          <m:r>
                            <a:rPr lang="en-US" sz="1100" b="1" i="1" smtClean="0">
                              <a:solidFill>
                                <a:schemeClr val="tx1"/>
                              </a:solidFill>
                              <a:latin typeface="Cambria Math" panose="02040503050406030204" pitchFamily="18" charset="0"/>
                            </a:rPr>
                            <m:t>𝟏</m:t>
                          </m:r>
                        </m:sub>
                      </m:sSub>
                      <m:sSub>
                        <m:sSubPr>
                          <m:ctrlPr>
                            <a:rPr lang="en-US" sz="1100" b="1" i="1" smtClean="0">
                              <a:solidFill>
                                <a:schemeClr val="tx1"/>
                              </a:solidFill>
                              <a:latin typeface="Cambria Math" panose="02040503050406030204" pitchFamily="18" charset="0"/>
                            </a:rPr>
                          </m:ctrlPr>
                        </m:sSubPr>
                        <m:e>
                          <m:r>
                            <a:rPr lang="en-US" sz="1100" b="1" i="1" smtClean="0">
                              <a:solidFill>
                                <a:schemeClr val="tx1"/>
                              </a:solidFill>
                              <a:latin typeface="Cambria Math" panose="02040503050406030204" pitchFamily="18" charset="0"/>
                            </a:rPr>
                            <m:t>𝑿</m:t>
                          </m:r>
                        </m:e>
                        <m:sub>
                          <m:r>
                            <a:rPr lang="en-US" sz="1100" b="1" i="1" smtClean="0">
                              <a:solidFill>
                                <a:schemeClr val="tx1"/>
                              </a:solidFill>
                              <a:latin typeface="Cambria Math" panose="02040503050406030204" pitchFamily="18" charset="0"/>
                            </a:rPr>
                            <m:t>𝟏</m:t>
                          </m:r>
                        </m:sub>
                      </m:sSub>
                      <m:r>
                        <a:rPr lang="en-US" sz="1100" b="1" i="0" smtClean="0">
                          <a:solidFill>
                            <a:schemeClr val="tx1"/>
                          </a:solidFill>
                          <a:latin typeface="Cambria Math" panose="02040503050406030204" pitchFamily="18" charset="0"/>
                        </a:rPr>
                        <m:t>+…+</m:t>
                      </m:r>
                      <m:sSub>
                        <m:sSubPr>
                          <m:ctrlPr>
                            <a:rPr lang="en-US" sz="1100" b="1" i="1" smtClean="0">
                              <a:solidFill>
                                <a:schemeClr val="tx1"/>
                              </a:solidFill>
                              <a:latin typeface="Cambria Math" panose="02040503050406030204" pitchFamily="18" charset="0"/>
                            </a:rPr>
                          </m:ctrlPr>
                        </m:sSubPr>
                        <m:e>
                          <m:r>
                            <a:rPr lang="en-US" sz="1100" b="1" i="1" smtClean="0">
                              <a:solidFill>
                                <a:schemeClr val="tx1"/>
                              </a:solidFill>
                              <a:latin typeface="Cambria Math" panose="02040503050406030204" pitchFamily="18" charset="0"/>
                              <a:ea typeface="Cambria Math" panose="02040503050406030204" pitchFamily="18" charset="0"/>
                            </a:rPr>
                            <m:t>𝜷</m:t>
                          </m:r>
                        </m:e>
                        <m:sub>
                          <m:r>
                            <a:rPr lang="en-US" sz="1100" b="1" i="1" smtClean="0">
                              <a:solidFill>
                                <a:schemeClr val="tx1"/>
                              </a:solidFill>
                              <a:latin typeface="Cambria Math" panose="02040503050406030204" pitchFamily="18" charset="0"/>
                            </a:rPr>
                            <m:t>𝒏</m:t>
                          </m:r>
                        </m:sub>
                      </m:sSub>
                      <m:sSub>
                        <m:sSubPr>
                          <m:ctrlPr>
                            <a:rPr lang="en-US" sz="1100" b="1" i="1" smtClean="0">
                              <a:solidFill>
                                <a:schemeClr val="tx1"/>
                              </a:solidFill>
                              <a:latin typeface="Cambria Math" panose="02040503050406030204" pitchFamily="18" charset="0"/>
                            </a:rPr>
                          </m:ctrlPr>
                        </m:sSubPr>
                        <m:e>
                          <m:r>
                            <a:rPr lang="en-US" sz="1100" b="1" i="1" smtClean="0">
                              <a:solidFill>
                                <a:schemeClr val="tx1"/>
                              </a:solidFill>
                              <a:latin typeface="Cambria Math" panose="02040503050406030204" pitchFamily="18" charset="0"/>
                            </a:rPr>
                            <m:t>𝑿</m:t>
                          </m:r>
                        </m:e>
                        <m:sub>
                          <m:r>
                            <a:rPr lang="en-US" sz="1100" b="1" i="1" smtClean="0">
                              <a:solidFill>
                                <a:schemeClr val="tx1"/>
                              </a:solidFill>
                              <a:latin typeface="Cambria Math" panose="02040503050406030204" pitchFamily="18" charset="0"/>
                            </a:rPr>
                            <m:t>𝒏</m:t>
                          </m:r>
                        </m:sub>
                      </m:sSub>
                      <m:r>
                        <a:rPr lang="en-US" sz="1100" b="1" i="1" smtClean="0">
                          <a:solidFill>
                            <a:schemeClr val="tx1"/>
                          </a:solidFill>
                          <a:latin typeface="Cambria Math" panose="02040503050406030204" pitchFamily="18" charset="0"/>
                        </a:rPr>
                        <m:t>+</m:t>
                      </m:r>
                      <m:r>
                        <a:rPr lang="en-US" sz="1100" b="1" i="1" smtClean="0">
                          <a:solidFill>
                            <a:schemeClr val="tx1"/>
                          </a:solidFill>
                          <a:latin typeface="Cambria Math" panose="02040503050406030204" pitchFamily="18" charset="0"/>
                          <a:ea typeface="Cambria Math" panose="02040503050406030204" pitchFamily="18" charset="0"/>
                        </a:rPr>
                        <m:t>𝜺</m:t>
                      </m:r>
                    </m:oMath>
                  </m:oMathPara>
                </a14:m>
                <a:endParaRPr lang="en-US" sz="1100" b="1" dirty="0">
                  <a:solidFill>
                    <a:schemeClr val="tx1"/>
                  </a:solidFill>
                </a:endParaRPr>
              </a:p>
              <a:p>
                <a:pPr marR="0" lvl="0" algn="just" defTabSz="914400" rtl="0" eaLnBrk="0" fontAlgn="base" latinLnBrk="0" hangingPunct="0">
                  <a:lnSpc>
                    <a:spcPct val="150000"/>
                  </a:lnSpc>
                  <a:spcBef>
                    <a:spcPct val="0"/>
                  </a:spcBef>
                  <a:spcAft>
                    <a:spcPct val="0"/>
                  </a:spcAft>
                  <a:buClrTx/>
                  <a:buSzTx/>
                  <a:tabLst/>
                </a:pPr>
                <a:endParaRPr lang="en-US" sz="1100" b="0" i="0" dirty="0">
                  <a:solidFill>
                    <a:schemeClr val="tx1"/>
                  </a:solidFill>
                  <a:effectLst/>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1" dirty="0">
                    <a:solidFill>
                      <a:schemeClr val="tx1"/>
                    </a:solidFill>
                  </a:rPr>
                  <a:t>K-Fold Cross-Validation</a:t>
                </a:r>
                <a:r>
                  <a:rPr lang="en-US" sz="1100" dirty="0">
                    <a:solidFill>
                      <a:schemeClr val="tx1"/>
                    </a:solidFill>
                  </a:rPr>
                  <a:t> is a resampling technique used to evaluate the performance of a machine learning model by splitting the dataset into multiple </a:t>
                </a:r>
                <a:r>
                  <a:rPr lang="en-US" sz="1100" b="1" dirty="0">
                    <a:solidFill>
                      <a:schemeClr val="tx1"/>
                    </a:solidFill>
                  </a:rPr>
                  <a:t>subsets (folds)</a:t>
                </a:r>
                <a:r>
                  <a:rPr lang="en-US" sz="1100" dirty="0">
                    <a:solidFill>
                      <a:schemeClr val="tx1"/>
                    </a:solidFill>
                  </a:rPr>
                  <a:t>. It helps ensure the model's performance is not biased due to how the data is split.</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lang="en-US" sz="1100" dirty="0">
                  <a:solidFill>
                    <a:schemeClr val="tx1"/>
                  </a:solidFill>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0" i="0" dirty="0">
                    <a:solidFill>
                      <a:schemeClr val="tx1"/>
                    </a:solidFill>
                    <a:effectLst/>
                  </a:rPr>
                  <a:t>Mean Absolute Error (MAE): 0.17513630636915467</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0" i="0" dirty="0">
                    <a:solidFill>
                      <a:schemeClr val="tx1"/>
                    </a:solidFill>
                    <a:effectLst/>
                  </a:rPr>
                  <a:t>Mean Square Error (MSE): 0.08082566446339985</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0" i="0" dirty="0">
                    <a:solidFill>
                      <a:schemeClr val="tx1"/>
                    </a:solidFill>
                    <a:effectLst/>
                  </a:rPr>
                  <a:t>Standard Deviation R2: 0.00043993684620569046 </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0" i="0" dirty="0">
                    <a:solidFill>
                      <a:schemeClr val="tx1"/>
                    </a:solidFill>
                    <a:effectLst/>
                  </a:rPr>
                  <a:t>Mean R2 score: 0.9770135424809325 </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0" i="0" dirty="0">
                    <a:solidFill>
                      <a:schemeClr val="tx1"/>
                    </a:solidFill>
                    <a:effectLst/>
                  </a:rPr>
                  <a:t>Execution Time: 0.34670281410217285 seconds </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0" i="0" dirty="0">
                    <a:solidFill>
                      <a:schemeClr val="tx1"/>
                    </a:solidFill>
                    <a:effectLst/>
                  </a:rPr>
                  <a:t>Cross Validation Scores: [0.97676857 0.97777182 0.97644962 0.97695687 0.97712083]</a:t>
                </a:r>
                <a:endParaRPr kumimoji="0" lang="en-US" altLang="en-US" sz="1100" b="1" i="0" u="none" strike="noStrike" cap="none" normalizeH="0" baseline="0" dirty="0">
                  <a:ln>
                    <a:noFill/>
                  </a:ln>
                  <a:solidFill>
                    <a:schemeClr val="tx1"/>
                  </a:solidFill>
                  <a:effectLst/>
                </a:endParaRPr>
              </a:p>
            </p:txBody>
          </p:sp>
        </mc:Choice>
        <mc:Fallback xmlns="">
          <p:sp>
            <p:nvSpPr>
              <p:cNvPr id="12" name="Rectangle 1">
                <a:extLst>
                  <a:ext uri="{FF2B5EF4-FFF2-40B4-BE49-F238E27FC236}">
                    <a16:creationId xmlns:a16="http://schemas.microsoft.com/office/drawing/2014/main" id="{F87A331A-DE62-6FCA-8CB8-D6B1DF59A525}"/>
                  </a:ext>
                </a:extLst>
              </p:cNvPr>
              <p:cNvSpPr>
                <a:spLocks noRot="1" noChangeAspect="1" noMove="1" noResize="1" noEditPoints="1" noAdjustHandles="1" noChangeArrowheads="1" noChangeShapeType="1" noTextEdit="1"/>
              </p:cNvSpPr>
              <p:nvPr/>
            </p:nvSpPr>
            <p:spPr bwMode="auto">
              <a:xfrm>
                <a:off x="245269" y="983748"/>
                <a:ext cx="3929062" cy="4890506"/>
              </a:xfrm>
              <a:prstGeom prst="rect">
                <a:avLst/>
              </a:prstGeom>
              <a:blipFill>
                <a:blip r:embed="rId2"/>
                <a:stretch>
                  <a:fillRect b="-24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8" name="Picture 7">
            <a:extLst>
              <a:ext uri="{FF2B5EF4-FFF2-40B4-BE49-F238E27FC236}">
                <a16:creationId xmlns:a16="http://schemas.microsoft.com/office/drawing/2014/main" id="{A3B7D886-9989-729D-DDB9-588392D14D7A}"/>
              </a:ext>
            </a:extLst>
          </p:cNvPr>
          <p:cNvPicPr>
            <a:picLocks noChangeAspect="1"/>
          </p:cNvPicPr>
          <p:nvPr/>
        </p:nvPicPr>
        <p:blipFill>
          <a:blip r:embed="rId3"/>
          <a:stretch>
            <a:fillRect/>
          </a:stretch>
        </p:blipFill>
        <p:spPr>
          <a:xfrm>
            <a:off x="4208787" y="1940000"/>
            <a:ext cx="4036677" cy="3079585"/>
          </a:xfrm>
          <a:prstGeom prst="rect">
            <a:avLst/>
          </a:prstGeom>
        </p:spPr>
      </p:pic>
      <p:pic>
        <p:nvPicPr>
          <p:cNvPr id="13" name="Picture 12">
            <a:extLst>
              <a:ext uri="{FF2B5EF4-FFF2-40B4-BE49-F238E27FC236}">
                <a16:creationId xmlns:a16="http://schemas.microsoft.com/office/drawing/2014/main" id="{BB983187-CDCB-DF70-5DA3-A3C3AD4E38E4}"/>
              </a:ext>
            </a:extLst>
          </p:cNvPr>
          <p:cNvPicPr>
            <a:picLocks noChangeAspect="1"/>
          </p:cNvPicPr>
          <p:nvPr/>
        </p:nvPicPr>
        <p:blipFill>
          <a:blip r:embed="rId4"/>
          <a:stretch>
            <a:fillRect/>
          </a:stretch>
        </p:blipFill>
        <p:spPr>
          <a:xfrm>
            <a:off x="8245464" y="0"/>
            <a:ext cx="3862148" cy="3079585"/>
          </a:xfrm>
          <a:prstGeom prst="rect">
            <a:avLst/>
          </a:prstGeom>
        </p:spPr>
      </p:pic>
      <p:pic>
        <p:nvPicPr>
          <p:cNvPr id="15" name="Picture 14">
            <a:extLst>
              <a:ext uri="{FF2B5EF4-FFF2-40B4-BE49-F238E27FC236}">
                <a16:creationId xmlns:a16="http://schemas.microsoft.com/office/drawing/2014/main" id="{E42246BE-3411-D91A-B3B3-2A249C7307D7}"/>
              </a:ext>
            </a:extLst>
          </p:cNvPr>
          <p:cNvPicPr>
            <a:picLocks noChangeAspect="1"/>
          </p:cNvPicPr>
          <p:nvPr/>
        </p:nvPicPr>
        <p:blipFill>
          <a:blip r:embed="rId5"/>
          <a:stretch>
            <a:fillRect/>
          </a:stretch>
        </p:blipFill>
        <p:spPr>
          <a:xfrm>
            <a:off x="8245464" y="3158318"/>
            <a:ext cx="3929062" cy="3119299"/>
          </a:xfrm>
          <a:prstGeom prst="rect">
            <a:avLst/>
          </a:prstGeom>
        </p:spPr>
      </p:pic>
    </p:spTree>
    <p:extLst>
      <p:ext uri="{BB962C8B-B14F-4D97-AF65-F5344CB8AC3E}">
        <p14:creationId xmlns:p14="http://schemas.microsoft.com/office/powerpoint/2010/main" val="3583432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78038" y="90100"/>
            <a:ext cx="10515600" cy="626873"/>
          </a:xfrm>
        </p:spPr>
        <p:txBody>
          <a:bodyPr>
            <a:normAutofit/>
          </a:bodyPr>
          <a:lstStyle/>
          <a:p>
            <a:r>
              <a:rPr lang="en-US" sz="2800" dirty="0"/>
              <a:t>Polynomial Regression-PCA</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35</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2" name="Rectangle 1">
                <a:extLst>
                  <a:ext uri="{FF2B5EF4-FFF2-40B4-BE49-F238E27FC236}">
                    <a16:creationId xmlns:a16="http://schemas.microsoft.com/office/drawing/2014/main" id="{F87A331A-DE62-6FCA-8CB8-D6B1DF59A525}"/>
                  </a:ext>
                </a:extLst>
              </p:cNvPr>
              <p:cNvSpPr>
                <a:spLocks noChangeArrowheads="1"/>
              </p:cNvSpPr>
              <p:nvPr/>
            </p:nvSpPr>
            <p:spPr bwMode="auto">
              <a:xfrm>
                <a:off x="447510" y="1057793"/>
                <a:ext cx="5227421" cy="436164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1" dirty="0"/>
                  <a:t>Polynomial Regression</a:t>
                </a:r>
                <a:r>
                  <a:rPr lang="en-US" sz="1100" dirty="0"/>
                  <a:t> is an extension of </a:t>
                </a:r>
                <a:r>
                  <a:rPr lang="en-US" sz="1100" b="1" dirty="0"/>
                  <a:t>Linear Regression</a:t>
                </a:r>
                <a:r>
                  <a:rPr lang="en-US" sz="1100" dirty="0"/>
                  <a:t> where the relationship between the independent variable(s) and the dependent variable is </a:t>
                </a:r>
                <a:r>
                  <a:rPr lang="en-US" sz="1100" b="1" dirty="0"/>
                  <a:t>modeled as an nth-degree polynomial</a:t>
                </a:r>
                <a:r>
                  <a:rPr lang="en-US" sz="1100" dirty="0"/>
                  <a:t> instead of a straight line.</a:t>
                </a:r>
                <a:endParaRPr lang="en-US" sz="1100" b="1" dirty="0"/>
              </a:p>
              <a:p>
                <a:pPr marR="0" lvl="0" algn="just" defTabSz="914400" rtl="0" eaLnBrk="0" fontAlgn="base" latinLnBrk="0" hangingPunct="0">
                  <a:lnSpc>
                    <a:spcPct val="150000"/>
                  </a:lnSpc>
                  <a:spcBef>
                    <a:spcPct val="0"/>
                  </a:spcBef>
                  <a:spcAft>
                    <a:spcPct val="0"/>
                  </a:spcAft>
                  <a:buClrTx/>
                  <a:buSzTx/>
                  <a:tabLst/>
                </a:pPr>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𝒀</m:t>
                      </m:r>
                      <m:r>
                        <a:rPr lang="en-US" sz="1100" b="1" i="1" smtClean="0">
                          <a:latin typeface="Cambria Math" panose="02040503050406030204" pitchFamily="18" charset="0"/>
                        </a:rPr>
                        <m:t>= </m:t>
                      </m:r>
                      <m:sSub>
                        <m:sSubPr>
                          <m:ctrlPr>
                            <a:rPr lang="en-US" sz="1100" b="1" i="1" smtClean="0">
                              <a:latin typeface="Cambria Math" panose="02040503050406030204" pitchFamily="18" charset="0"/>
                            </a:rPr>
                          </m:ctrlPr>
                        </m:sSubPr>
                        <m:e>
                          <m:r>
                            <a:rPr lang="en-US" sz="1100" b="1" i="1" smtClean="0">
                              <a:latin typeface="Cambria Math" panose="02040503050406030204" pitchFamily="18" charset="0"/>
                              <a:ea typeface="Cambria Math" panose="02040503050406030204" pitchFamily="18" charset="0"/>
                            </a:rPr>
                            <m:t>𝜷</m:t>
                          </m:r>
                        </m:e>
                        <m:sub>
                          <m:r>
                            <a:rPr lang="en-US" sz="1100" b="1" i="1" smtClean="0">
                              <a:latin typeface="Cambria Math" panose="02040503050406030204" pitchFamily="18" charset="0"/>
                            </a:rPr>
                            <m:t>𝟎</m:t>
                          </m:r>
                        </m:sub>
                      </m:sSub>
                      <m:r>
                        <a:rPr lang="en-US" sz="1100" b="1" i="1" smtClean="0">
                          <a:latin typeface="Cambria Math" panose="02040503050406030204" pitchFamily="18" charset="0"/>
                        </a:rPr>
                        <m:t>+</m:t>
                      </m:r>
                      <m:nary>
                        <m:naryPr>
                          <m:chr m:val="∑"/>
                          <m:ctrlPr>
                            <a:rPr lang="en-US" sz="1100" b="1" i="1" smtClean="0">
                              <a:latin typeface="Cambria Math" panose="02040503050406030204" pitchFamily="18" charset="0"/>
                            </a:rPr>
                          </m:ctrlPr>
                        </m:naryPr>
                        <m:sub>
                          <m:r>
                            <m:rPr>
                              <m:brk m:alnAt="23"/>
                            </m:rPr>
                            <a:rPr lang="en-US" sz="1100" b="1" i="1" smtClean="0">
                              <a:latin typeface="Cambria Math" panose="02040503050406030204" pitchFamily="18" charset="0"/>
                            </a:rPr>
                            <m:t>𝒊</m:t>
                          </m:r>
                          <m:r>
                            <a:rPr lang="en-US" sz="1100" b="1" i="1" smtClean="0">
                              <a:latin typeface="Cambria Math" panose="02040503050406030204" pitchFamily="18" charset="0"/>
                            </a:rPr>
                            <m:t>=</m:t>
                          </m:r>
                          <m:r>
                            <a:rPr lang="en-US" sz="1100" b="1" i="1" smtClean="0">
                              <a:latin typeface="Cambria Math" panose="02040503050406030204" pitchFamily="18" charset="0"/>
                            </a:rPr>
                            <m:t>𝟏</m:t>
                          </m:r>
                        </m:sub>
                        <m:sup>
                          <m:r>
                            <a:rPr lang="en-US" sz="1100" b="1" i="1" smtClean="0">
                              <a:latin typeface="Cambria Math" panose="02040503050406030204" pitchFamily="18" charset="0"/>
                            </a:rPr>
                            <m:t>𝒏</m:t>
                          </m:r>
                        </m:sup>
                        <m:e>
                          <m:sSub>
                            <m:sSubPr>
                              <m:ctrlPr>
                                <a:rPr lang="en-US" sz="1100" b="1" i="1" smtClean="0">
                                  <a:latin typeface="Cambria Math" panose="02040503050406030204" pitchFamily="18" charset="0"/>
                                </a:rPr>
                              </m:ctrlPr>
                            </m:sSubPr>
                            <m:e>
                              <m:r>
                                <a:rPr lang="en-US" sz="1100" b="1" i="1" smtClean="0">
                                  <a:latin typeface="Cambria Math" panose="02040503050406030204" pitchFamily="18" charset="0"/>
                                  <a:ea typeface="Cambria Math" panose="02040503050406030204" pitchFamily="18" charset="0"/>
                                </a:rPr>
                                <m:t>𝜷</m:t>
                              </m:r>
                            </m:e>
                            <m:sub>
                              <m:r>
                                <a:rPr lang="en-US" sz="1100" b="1" i="1" smtClean="0">
                                  <a:latin typeface="Cambria Math" panose="02040503050406030204" pitchFamily="18" charset="0"/>
                                </a:rPr>
                                <m:t>𝒊</m:t>
                              </m:r>
                            </m:sub>
                          </m:sSub>
                          <m:sSub>
                            <m:sSubPr>
                              <m:ctrlPr>
                                <a:rPr lang="en-US" sz="1100" b="1" i="1" smtClean="0">
                                  <a:latin typeface="Cambria Math" panose="02040503050406030204" pitchFamily="18" charset="0"/>
                                </a:rPr>
                              </m:ctrlPr>
                            </m:sSubPr>
                            <m:e>
                              <m:r>
                                <a:rPr lang="en-US" sz="1100" b="1" i="1" smtClean="0">
                                  <a:latin typeface="Cambria Math" panose="02040503050406030204" pitchFamily="18" charset="0"/>
                                </a:rPr>
                                <m:t>𝑿</m:t>
                              </m:r>
                            </m:e>
                            <m:sub>
                              <m:r>
                                <a:rPr lang="en-US" sz="1100" b="1" i="1" smtClean="0">
                                  <a:latin typeface="Cambria Math" panose="02040503050406030204" pitchFamily="18" charset="0"/>
                                </a:rPr>
                                <m:t>𝒊</m:t>
                              </m:r>
                            </m:sub>
                          </m:sSub>
                        </m:e>
                      </m:nary>
                      <m:r>
                        <a:rPr lang="en-US" sz="1100" b="1" i="0" smtClean="0">
                          <a:latin typeface="Cambria Math" panose="02040503050406030204" pitchFamily="18" charset="0"/>
                        </a:rPr>
                        <m:t>+</m:t>
                      </m:r>
                      <m:nary>
                        <m:naryPr>
                          <m:chr m:val="∑"/>
                          <m:ctrlPr>
                            <a:rPr lang="en-US" sz="1100" b="1" i="1" smtClean="0">
                              <a:latin typeface="Cambria Math" panose="02040503050406030204" pitchFamily="18" charset="0"/>
                            </a:rPr>
                          </m:ctrlPr>
                        </m:naryPr>
                        <m:sub>
                          <m:r>
                            <m:rPr>
                              <m:brk m:alnAt="23"/>
                            </m:rPr>
                            <a:rPr lang="en-US" sz="1100" b="1" i="1" smtClean="0">
                              <a:latin typeface="Cambria Math" panose="02040503050406030204" pitchFamily="18" charset="0"/>
                            </a:rPr>
                            <m:t>𝒊</m:t>
                          </m:r>
                          <m:r>
                            <a:rPr lang="en-US" sz="1100" b="1" i="1" smtClean="0">
                              <a:latin typeface="Cambria Math" panose="02040503050406030204" pitchFamily="18" charset="0"/>
                            </a:rPr>
                            <m:t>=</m:t>
                          </m:r>
                          <m:r>
                            <a:rPr lang="en-US" sz="1100" b="1" i="1" smtClean="0">
                              <a:latin typeface="Cambria Math" panose="02040503050406030204" pitchFamily="18" charset="0"/>
                            </a:rPr>
                            <m:t>𝟏</m:t>
                          </m:r>
                        </m:sub>
                        <m:sup>
                          <m:r>
                            <a:rPr lang="en-US" sz="1100" b="1" i="1" smtClean="0">
                              <a:latin typeface="Cambria Math" panose="02040503050406030204" pitchFamily="18" charset="0"/>
                            </a:rPr>
                            <m:t>𝒏</m:t>
                          </m:r>
                        </m:sup>
                        <m:e>
                          <m:sSub>
                            <m:sSubPr>
                              <m:ctrlPr>
                                <a:rPr lang="en-US" sz="1100" b="1" i="1" smtClean="0">
                                  <a:latin typeface="Cambria Math" panose="02040503050406030204" pitchFamily="18" charset="0"/>
                                </a:rPr>
                              </m:ctrlPr>
                            </m:sSubPr>
                            <m:e>
                              <m:r>
                                <a:rPr lang="en-US" sz="1100" b="1" i="1" smtClean="0">
                                  <a:latin typeface="Cambria Math" panose="02040503050406030204" pitchFamily="18" charset="0"/>
                                  <a:ea typeface="Cambria Math" panose="02040503050406030204" pitchFamily="18" charset="0"/>
                                </a:rPr>
                                <m:t>𝜷</m:t>
                              </m:r>
                            </m:e>
                            <m:sub>
                              <m:r>
                                <a:rPr lang="en-US" sz="1100" b="1" i="1" smtClean="0">
                                  <a:latin typeface="Cambria Math" panose="02040503050406030204" pitchFamily="18" charset="0"/>
                                </a:rPr>
                                <m:t>𝒊𝒊</m:t>
                              </m:r>
                            </m:sub>
                          </m:sSub>
                          <m:sSubSup>
                            <m:sSubSupPr>
                              <m:ctrlPr>
                                <a:rPr lang="en-US" sz="1100" b="1" i="1" smtClean="0">
                                  <a:latin typeface="Cambria Math" panose="02040503050406030204" pitchFamily="18" charset="0"/>
                                </a:rPr>
                              </m:ctrlPr>
                            </m:sSubSupPr>
                            <m:e>
                              <m:r>
                                <a:rPr lang="en-US" sz="1100" b="1" i="1" smtClean="0">
                                  <a:latin typeface="Cambria Math" panose="02040503050406030204" pitchFamily="18" charset="0"/>
                                </a:rPr>
                                <m:t>𝑿</m:t>
                              </m:r>
                            </m:e>
                            <m:sub>
                              <m:r>
                                <a:rPr lang="en-US" sz="1100" b="1" i="1" smtClean="0">
                                  <a:latin typeface="Cambria Math" panose="02040503050406030204" pitchFamily="18" charset="0"/>
                                </a:rPr>
                                <m:t>𝒊</m:t>
                              </m:r>
                            </m:sub>
                            <m:sup>
                              <m:r>
                                <a:rPr lang="en-US" sz="1100" b="1" i="1" smtClean="0">
                                  <a:latin typeface="Cambria Math" panose="02040503050406030204" pitchFamily="18" charset="0"/>
                                </a:rPr>
                                <m:t>𝟐</m:t>
                              </m:r>
                            </m:sup>
                          </m:sSubSup>
                        </m:e>
                      </m:nary>
                      <m:r>
                        <a:rPr lang="en-US" sz="1100" b="1" i="0" smtClean="0">
                          <a:latin typeface="Cambria Math" panose="02040503050406030204" pitchFamily="18" charset="0"/>
                        </a:rPr>
                        <m:t>+</m:t>
                      </m:r>
                      <m:nary>
                        <m:naryPr>
                          <m:chr m:val="∑"/>
                          <m:ctrlPr>
                            <a:rPr lang="en-US" sz="1100" b="1" i="1" smtClean="0">
                              <a:latin typeface="Cambria Math" panose="02040503050406030204" pitchFamily="18" charset="0"/>
                            </a:rPr>
                          </m:ctrlPr>
                        </m:naryPr>
                        <m:sub>
                          <m:r>
                            <m:rPr>
                              <m:brk m:alnAt="23"/>
                            </m:rPr>
                            <a:rPr lang="en-US" sz="1100" b="1" i="1" smtClean="0">
                              <a:latin typeface="Cambria Math" panose="02040503050406030204" pitchFamily="18" charset="0"/>
                            </a:rPr>
                            <m:t>𝒊</m:t>
                          </m:r>
                          <m:r>
                            <a:rPr lang="en-US" sz="1100" b="1" i="1" smtClean="0">
                              <a:latin typeface="Cambria Math" panose="02040503050406030204" pitchFamily="18" charset="0"/>
                            </a:rPr>
                            <m:t>=</m:t>
                          </m:r>
                          <m:r>
                            <a:rPr lang="en-US" sz="1100" b="1" i="1" smtClean="0">
                              <a:latin typeface="Cambria Math" panose="02040503050406030204" pitchFamily="18" charset="0"/>
                            </a:rPr>
                            <m:t>𝟏</m:t>
                          </m:r>
                        </m:sub>
                        <m:sup>
                          <m:r>
                            <a:rPr lang="en-US" sz="1100" b="1" i="1" smtClean="0">
                              <a:latin typeface="Cambria Math" panose="02040503050406030204" pitchFamily="18" charset="0"/>
                            </a:rPr>
                            <m:t>𝒏</m:t>
                          </m:r>
                        </m:sup>
                        <m:e>
                          <m:nary>
                            <m:naryPr>
                              <m:chr m:val="∑"/>
                              <m:ctrlPr>
                                <a:rPr lang="en-US" sz="1100" b="1" i="1" smtClean="0">
                                  <a:latin typeface="Cambria Math" panose="02040503050406030204" pitchFamily="18" charset="0"/>
                                </a:rPr>
                              </m:ctrlPr>
                            </m:naryPr>
                            <m:sub>
                              <m:r>
                                <m:rPr>
                                  <m:brk m:alnAt="23"/>
                                </m:rPr>
                                <a:rPr lang="en-US" sz="1100" b="1" i="1" smtClean="0">
                                  <a:latin typeface="Cambria Math" panose="02040503050406030204" pitchFamily="18" charset="0"/>
                                </a:rPr>
                                <m:t>𝒋</m:t>
                              </m:r>
                              <m:r>
                                <a:rPr lang="en-US" sz="1100" b="1" i="1" smtClean="0">
                                  <a:latin typeface="Cambria Math" panose="02040503050406030204" pitchFamily="18" charset="0"/>
                                </a:rPr>
                                <m:t>=</m:t>
                              </m:r>
                              <m:r>
                                <a:rPr lang="en-US" sz="1100" b="1" i="1" smtClean="0">
                                  <a:latin typeface="Cambria Math" panose="02040503050406030204" pitchFamily="18" charset="0"/>
                                </a:rPr>
                                <m:t>𝒊</m:t>
                              </m:r>
                              <m:r>
                                <a:rPr lang="en-US" sz="1100" b="1" i="1" smtClean="0">
                                  <a:latin typeface="Cambria Math" panose="02040503050406030204" pitchFamily="18" charset="0"/>
                                </a:rPr>
                                <m:t>+</m:t>
                              </m:r>
                              <m:r>
                                <a:rPr lang="en-US" sz="1100" b="1" i="1" smtClean="0">
                                  <a:latin typeface="Cambria Math" panose="02040503050406030204" pitchFamily="18" charset="0"/>
                                </a:rPr>
                                <m:t>𝟏</m:t>
                              </m:r>
                            </m:sub>
                            <m:sup>
                              <m:r>
                                <a:rPr lang="en-US" sz="1100" b="1" i="1" smtClean="0">
                                  <a:latin typeface="Cambria Math" panose="02040503050406030204" pitchFamily="18" charset="0"/>
                                </a:rPr>
                                <m:t>𝒏</m:t>
                              </m:r>
                            </m:sup>
                            <m:e>
                              <m:sSub>
                                <m:sSubPr>
                                  <m:ctrlPr>
                                    <a:rPr lang="en-US" sz="1100" b="1" i="1" smtClean="0">
                                      <a:latin typeface="Cambria Math" panose="02040503050406030204" pitchFamily="18" charset="0"/>
                                    </a:rPr>
                                  </m:ctrlPr>
                                </m:sSubPr>
                                <m:e>
                                  <m:r>
                                    <a:rPr lang="en-US" sz="1100" b="1" i="1" smtClean="0">
                                      <a:latin typeface="Cambria Math" panose="02040503050406030204" pitchFamily="18" charset="0"/>
                                      <a:ea typeface="Cambria Math" panose="02040503050406030204" pitchFamily="18" charset="0"/>
                                    </a:rPr>
                                    <m:t>𝜷</m:t>
                                  </m:r>
                                </m:e>
                                <m:sub>
                                  <m:r>
                                    <a:rPr lang="en-US" sz="1100" b="1" i="1" smtClean="0">
                                      <a:latin typeface="Cambria Math" panose="02040503050406030204" pitchFamily="18" charset="0"/>
                                    </a:rPr>
                                    <m:t>𝒊𝒋</m:t>
                                  </m:r>
                                </m:sub>
                              </m:sSub>
                              <m:sSub>
                                <m:sSubPr>
                                  <m:ctrlPr>
                                    <a:rPr lang="en-US" sz="1100" b="1" i="1" smtClean="0">
                                      <a:latin typeface="Cambria Math" panose="02040503050406030204" pitchFamily="18" charset="0"/>
                                    </a:rPr>
                                  </m:ctrlPr>
                                </m:sSubPr>
                                <m:e>
                                  <m:r>
                                    <a:rPr lang="en-US" sz="1100" b="1" i="1" smtClean="0">
                                      <a:latin typeface="Cambria Math" panose="02040503050406030204" pitchFamily="18" charset="0"/>
                                    </a:rPr>
                                    <m:t>𝑿</m:t>
                                  </m:r>
                                </m:e>
                                <m:sub>
                                  <m:r>
                                    <a:rPr lang="en-US" sz="1100" b="1" i="1" smtClean="0">
                                      <a:latin typeface="Cambria Math" panose="02040503050406030204" pitchFamily="18" charset="0"/>
                                    </a:rPr>
                                    <m:t>𝒊</m:t>
                                  </m:r>
                                </m:sub>
                              </m:sSub>
                              <m:sSub>
                                <m:sSubPr>
                                  <m:ctrlPr>
                                    <a:rPr lang="en-US" sz="1100" b="1" i="1" smtClean="0">
                                      <a:latin typeface="Cambria Math" panose="02040503050406030204" pitchFamily="18" charset="0"/>
                                    </a:rPr>
                                  </m:ctrlPr>
                                </m:sSubPr>
                                <m:e>
                                  <m:r>
                                    <a:rPr lang="en-US" sz="1100" b="1" i="1" smtClean="0">
                                      <a:latin typeface="Cambria Math" panose="02040503050406030204" pitchFamily="18" charset="0"/>
                                    </a:rPr>
                                    <m:t>𝑿</m:t>
                                  </m:r>
                                </m:e>
                                <m:sub>
                                  <m:r>
                                    <a:rPr lang="en-US" sz="1100" b="1" i="1" smtClean="0">
                                      <a:latin typeface="Cambria Math" panose="02040503050406030204" pitchFamily="18" charset="0"/>
                                    </a:rPr>
                                    <m:t>𝒋</m:t>
                                  </m:r>
                                </m:sub>
                              </m:sSub>
                            </m:e>
                          </m:nary>
                        </m:e>
                      </m:nary>
                      <m:r>
                        <a:rPr lang="en-US" sz="1100" b="1" i="1" smtClean="0">
                          <a:latin typeface="Cambria Math" panose="02040503050406030204" pitchFamily="18" charset="0"/>
                        </a:rPr>
                        <m:t>+</m:t>
                      </m:r>
                      <m:r>
                        <a:rPr lang="en-US" sz="1100" b="1" i="1" smtClean="0">
                          <a:latin typeface="Cambria Math" panose="02040503050406030204" pitchFamily="18" charset="0"/>
                          <a:ea typeface="Cambria Math" panose="02040503050406030204" pitchFamily="18" charset="0"/>
                        </a:rPr>
                        <m:t>𝜺</m:t>
                      </m:r>
                    </m:oMath>
                  </m:oMathPara>
                </a14:m>
                <a:endParaRPr lang="en-US" sz="1100" b="1" dirty="0"/>
              </a:p>
              <a:p>
                <a:pPr marR="0" lvl="0" algn="just" defTabSz="914400" rtl="0" eaLnBrk="0" fontAlgn="base" latinLnBrk="0" hangingPunct="0">
                  <a:lnSpc>
                    <a:spcPct val="150000"/>
                  </a:lnSpc>
                  <a:spcBef>
                    <a:spcPct val="0"/>
                  </a:spcBef>
                  <a:spcAft>
                    <a:spcPct val="0"/>
                  </a:spcAft>
                  <a:buClrTx/>
                  <a:buSzTx/>
                  <a:tabLst/>
                </a:pPr>
                <a:endParaRPr lang="en-US" altLang="en-US" sz="1100" dirty="0"/>
              </a:p>
              <a:p>
                <a:pPr marL="171450" indent="-171450" algn="just" eaLnBrk="0" fontAlgn="base" hangingPunct="0">
                  <a:lnSpc>
                    <a:spcPct val="150000"/>
                  </a:lnSpc>
                  <a:spcBef>
                    <a:spcPct val="0"/>
                  </a:spcBef>
                  <a:spcAft>
                    <a:spcPct val="0"/>
                  </a:spcAft>
                  <a:buFont typeface="Arial" panose="020B0604020202020204" pitchFamily="34" charset="0"/>
                  <a:buChar char="•"/>
                </a:pPr>
                <a:r>
                  <a:rPr lang="en-US" sz="1100" b="1" dirty="0"/>
                  <a:t>Principal Component Analysis (PCA)</a:t>
                </a:r>
                <a:r>
                  <a:rPr lang="en-US" sz="1100" dirty="0"/>
                  <a:t> is a dimensionality reduction technique used to transform a dataset with many features into a smaller set of </a:t>
                </a:r>
                <a:r>
                  <a:rPr lang="en-US" sz="1100" b="1" dirty="0"/>
                  <a:t>principal components</a:t>
                </a:r>
                <a:r>
                  <a:rPr lang="en-US" sz="1100" dirty="0"/>
                  <a:t> while </a:t>
                </a:r>
                <a:r>
                  <a:rPr lang="en-US" sz="1100" b="1" dirty="0"/>
                  <a:t>retaining the most important information</a:t>
                </a:r>
                <a:r>
                  <a:rPr lang="en-US" sz="1100" dirty="0"/>
                  <a:t>. It starts with standardizing the data, followed by computing covariance matrix which helps to find eigenvalues and eigenvectors to choose the principal components.</a:t>
                </a:r>
              </a:p>
              <a:p>
                <a:pPr marL="171450" indent="-171450" algn="just" eaLnBrk="0" fontAlgn="base" hangingPunct="0">
                  <a:lnSpc>
                    <a:spcPct val="150000"/>
                  </a:lnSpc>
                  <a:spcBef>
                    <a:spcPct val="0"/>
                  </a:spcBef>
                  <a:spcAft>
                    <a:spcPct val="0"/>
                  </a:spcAft>
                  <a:buFont typeface="Arial" panose="020B0604020202020204" pitchFamily="34" charset="0"/>
                  <a:buChar char="•"/>
                </a:pPr>
                <a:endParaRPr lang="en-US" sz="1100" b="0" i="0" dirty="0">
                  <a:effectLst/>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0" i="0" dirty="0">
                    <a:effectLst/>
                  </a:rPr>
                  <a:t>Mean Absolute Error (MAE): 0.10041522520092964 </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0" i="0" dirty="0">
                    <a:effectLst/>
                  </a:rPr>
                  <a:t>Mean Square Error (MSE): 0.03465123343823808 </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0" i="0" dirty="0">
                    <a:effectLst/>
                  </a:rPr>
                  <a:t>R2 Score: 0.990360733274304 </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0" i="0" dirty="0">
                    <a:effectLst/>
                  </a:rPr>
                  <a:t>Execution Time: 0.5261561870574951 seconds</a:t>
                </a:r>
                <a:endParaRPr kumimoji="0" lang="en-US" altLang="en-US" sz="1100" b="1" i="0" u="none" strike="noStrike" cap="none" normalizeH="0" baseline="0" dirty="0">
                  <a:ln>
                    <a:noFill/>
                  </a:ln>
                  <a:effectLst/>
                </a:endParaRPr>
              </a:p>
            </p:txBody>
          </p:sp>
        </mc:Choice>
        <mc:Fallback xmlns="">
          <p:sp>
            <p:nvSpPr>
              <p:cNvPr id="12" name="Rectangle 1">
                <a:extLst>
                  <a:ext uri="{FF2B5EF4-FFF2-40B4-BE49-F238E27FC236}">
                    <a16:creationId xmlns:a16="http://schemas.microsoft.com/office/drawing/2014/main" id="{F87A331A-DE62-6FCA-8CB8-D6B1DF59A525}"/>
                  </a:ext>
                </a:extLst>
              </p:cNvPr>
              <p:cNvSpPr>
                <a:spLocks noRot="1" noChangeAspect="1" noMove="1" noResize="1" noEditPoints="1" noAdjustHandles="1" noChangeArrowheads="1" noChangeShapeType="1" noTextEdit="1"/>
              </p:cNvSpPr>
              <p:nvPr/>
            </p:nvSpPr>
            <p:spPr bwMode="auto">
              <a:xfrm>
                <a:off x="447510" y="1057793"/>
                <a:ext cx="5227421" cy="4361643"/>
              </a:xfrm>
              <a:prstGeom prst="rect">
                <a:avLst/>
              </a:prstGeom>
              <a:blipFill>
                <a:blip r:embed="rId2"/>
                <a:stretch>
                  <a:fillRect b="-28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8" name="Picture 7">
            <a:extLst>
              <a:ext uri="{FF2B5EF4-FFF2-40B4-BE49-F238E27FC236}">
                <a16:creationId xmlns:a16="http://schemas.microsoft.com/office/drawing/2014/main" id="{DF34BF4C-DFCD-ADAF-7936-591B78803F14}"/>
              </a:ext>
            </a:extLst>
          </p:cNvPr>
          <p:cNvPicPr>
            <a:picLocks noChangeAspect="1"/>
          </p:cNvPicPr>
          <p:nvPr/>
        </p:nvPicPr>
        <p:blipFill>
          <a:blip r:embed="rId3"/>
          <a:stretch>
            <a:fillRect/>
          </a:stretch>
        </p:blipFill>
        <p:spPr>
          <a:xfrm>
            <a:off x="7848041" y="37596"/>
            <a:ext cx="4110025" cy="3277236"/>
          </a:xfrm>
          <a:prstGeom prst="rect">
            <a:avLst/>
          </a:prstGeom>
        </p:spPr>
      </p:pic>
      <p:pic>
        <p:nvPicPr>
          <p:cNvPr id="10" name="Picture 9">
            <a:extLst>
              <a:ext uri="{FF2B5EF4-FFF2-40B4-BE49-F238E27FC236}">
                <a16:creationId xmlns:a16="http://schemas.microsoft.com/office/drawing/2014/main" id="{13448ADD-B137-644D-EB80-14CB76F717AE}"/>
              </a:ext>
            </a:extLst>
          </p:cNvPr>
          <p:cNvPicPr>
            <a:picLocks noChangeAspect="1"/>
          </p:cNvPicPr>
          <p:nvPr/>
        </p:nvPicPr>
        <p:blipFill>
          <a:blip r:embed="rId4"/>
          <a:stretch>
            <a:fillRect/>
          </a:stretch>
        </p:blipFill>
        <p:spPr>
          <a:xfrm>
            <a:off x="6692420" y="3367336"/>
            <a:ext cx="5499580" cy="3023161"/>
          </a:xfrm>
          <a:prstGeom prst="rect">
            <a:avLst/>
          </a:prstGeom>
        </p:spPr>
      </p:pic>
    </p:spTree>
    <p:extLst>
      <p:ext uri="{BB962C8B-B14F-4D97-AF65-F5344CB8AC3E}">
        <p14:creationId xmlns:p14="http://schemas.microsoft.com/office/powerpoint/2010/main" val="1302861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78038" y="90100"/>
            <a:ext cx="10515600" cy="626873"/>
          </a:xfrm>
        </p:spPr>
        <p:txBody>
          <a:bodyPr>
            <a:normAutofit/>
          </a:bodyPr>
          <a:lstStyle/>
          <a:p>
            <a:r>
              <a:rPr lang="en-US" sz="2800" dirty="0"/>
              <a:t>Random forests</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36</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2" name="Rectangle 1">
                <a:extLst>
                  <a:ext uri="{FF2B5EF4-FFF2-40B4-BE49-F238E27FC236}">
                    <a16:creationId xmlns:a16="http://schemas.microsoft.com/office/drawing/2014/main" id="{F87A331A-DE62-6FCA-8CB8-D6B1DF59A525}"/>
                  </a:ext>
                </a:extLst>
              </p:cNvPr>
              <p:cNvSpPr>
                <a:spLocks noChangeArrowheads="1"/>
              </p:cNvSpPr>
              <p:nvPr/>
            </p:nvSpPr>
            <p:spPr bwMode="auto">
              <a:xfrm>
                <a:off x="447510" y="1797097"/>
                <a:ext cx="5227421" cy="288303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1" dirty="0">
                    <a:solidFill>
                      <a:schemeClr val="tx1"/>
                    </a:solidFill>
                  </a:rPr>
                  <a:t>Random Forest</a:t>
                </a:r>
                <a:r>
                  <a:rPr lang="en-US" sz="1100" dirty="0">
                    <a:solidFill>
                      <a:schemeClr val="tx1"/>
                    </a:solidFill>
                  </a:rPr>
                  <a:t> is a powerful </a:t>
                </a:r>
                <a:r>
                  <a:rPr lang="en-US" sz="1100" b="1" dirty="0">
                    <a:solidFill>
                      <a:schemeClr val="tx1"/>
                    </a:solidFill>
                  </a:rPr>
                  <a:t>ensemble learning algorithm</a:t>
                </a:r>
                <a:r>
                  <a:rPr lang="en-US" sz="1100" dirty="0">
                    <a:solidFill>
                      <a:schemeClr val="tx1"/>
                    </a:solidFill>
                  </a:rPr>
                  <a:t> that builds multiple </a:t>
                </a:r>
                <a:r>
                  <a:rPr lang="en-US" sz="1100" b="1" dirty="0">
                    <a:solidFill>
                      <a:schemeClr val="tx1"/>
                    </a:solidFill>
                  </a:rPr>
                  <a:t>decision trees</a:t>
                </a:r>
                <a:r>
                  <a:rPr lang="en-US" sz="1100" dirty="0">
                    <a:solidFill>
                      <a:schemeClr val="tx1"/>
                    </a:solidFill>
                  </a:rPr>
                  <a:t> and combines their predictions to improve accuracy and reduce overfitting.</a:t>
                </a:r>
                <a:endParaRPr lang="en-US" sz="1100" b="1" i="1" dirty="0"/>
              </a:p>
              <a:p>
                <a:pPr marR="0" lvl="0" algn="just" defTabSz="914400" rtl="0" eaLnBrk="0" fontAlgn="base" latinLnBrk="0" hangingPunct="0">
                  <a:lnSpc>
                    <a:spcPct val="150000"/>
                  </a:lnSpc>
                  <a:spcBef>
                    <a:spcPct val="0"/>
                  </a:spcBef>
                  <a:spcAft>
                    <a:spcPct val="0"/>
                  </a:spcAft>
                  <a:buClrTx/>
                  <a:buSzTx/>
                  <a:tabLst/>
                </a:pPr>
                <a:r>
                  <a:rPr lang="en-US" sz="1100" b="1" i="1" dirty="0">
                    <a:solidFill>
                      <a:schemeClr val="tx1"/>
                    </a:solidFill>
                  </a:rPr>
                  <a:t>		</a:t>
                </a:r>
                <a14:m>
                  <m:oMath xmlns:m="http://schemas.openxmlformats.org/officeDocument/2006/math">
                    <m:r>
                      <a:rPr lang="en-US" sz="1600" b="1" i="1" smtClean="0">
                        <a:solidFill>
                          <a:schemeClr val="tx1"/>
                        </a:solidFill>
                        <a:latin typeface="Cambria Math" panose="02040503050406030204" pitchFamily="18" charset="0"/>
                      </a:rPr>
                      <m:t>𝒀</m:t>
                    </m:r>
                    <m:r>
                      <a:rPr lang="en-US" sz="1600" b="1" i="1" smtClean="0">
                        <a:solidFill>
                          <a:schemeClr val="tx1"/>
                        </a:solidFill>
                        <a:latin typeface="Cambria Math" panose="02040503050406030204" pitchFamily="18" charset="0"/>
                      </a:rPr>
                      <m:t>=</m:t>
                    </m:r>
                    <m:f>
                      <m:fPr>
                        <m:ctrlPr>
                          <a:rPr lang="en-US" sz="1600" b="1" i="1" smtClean="0">
                            <a:solidFill>
                              <a:schemeClr val="tx1"/>
                            </a:solidFill>
                            <a:latin typeface="Cambria Math" panose="02040503050406030204" pitchFamily="18" charset="0"/>
                          </a:rPr>
                        </m:ctrlPr>
                      </m:fPr>
                      <m:num>
                        <m:r>
                          <a:rPr lang="en-US" sz="1600" b="1" i="1" smtClean="0">
                            <a:solidFill>
                              <a:schemeClr val="tx1"/>
                            </a:solidFill>
                            <a:latin typeface="Cambria Math" panose="02040503050406030204" pitchFamily="18" charset="0"/>
                          </a:rPr>
                          <m:t>𝟏</m:t>
                        </m:r>
                      </m:num>
                      <m:den>
                        <m:r>
                          <a:rPr lang="en-US" sz="1600" b="1" i="1" smtClean="0">
                            <a:solidFill>
                              <a:schemeClr val="tx1"/>
                            </a:solidFill>
                            <a:latin typeface="Cambria Math" panose="02040503050406030204" pitchFamily="18" charset="0"/>
                          </a:rPr>
                          <m:t>𝑵</m:t>
                        </m:r>
                      </m:den>
                    </m:f>
                    <m:nary>
                      <m:naryPr>
                        <m:chr m:val="∑"/>
                        <m:ctrlPr>
                          <a:rPr lang="en-US" sz="1600" b="1" i="1" smtClean="0">
                            <a:solidFill>
                              <a:schemeClr val="tx1"/>
                            </a:solidFill>
                            <a:latin typeface="Cambria Math" panose="02040503050406030204" pitchFamily="18" charset="0"/>
                          </a:rPr>
                        </m:ctrlPr>
                      </m:naryPr>
                      <m:sub>
                        <m:r>
                          <m:rPr>
                            <m:brk m:alnAt="23"/>
                          </m:rPr>
                          <a:rPr lang="en-US" sz="1600" b="1" i="1" smtClean="0">
                            <a:solidFill>
                              <a:schemeClr val="tx1"/>
                            </a:solidFill>
                            <a:latin typeface="Cambria Math" panose="02040503050406030204" pitchFamily="18" charset="0"/>
                          </a:rPr>
                          <m:t>𝒊</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𝟏</m:t>
                        </m:r>
                      </m:sub>
                      <m:sup>
                        <m:r>
                          <a:rPr lang="en-US" sz="1600" b="1" i="1" smtClean="0">
                            <a:solidFill>
                              <a:schemeClr val="tx1"/>
                            </a:solidFill>
                            <a:latin typeface="Cambria Math" panose="02040503050406030204" pitchFamily="18" charset="0"/>
                          </a:rPr>
                          <m:t>𝑵</m:t>
                        </m:r>
                      </m:sup>
                      <m:e>
                        <m:bar>
                          <m:barPr>
                            <m:pos m:val="top"/>
                            <m:ctrlPr>
                              <a:rPr lang="en-US" sz="1600" b="1" i="1" smtClean="0">
                                <a:solidFill>
                                  <a:schemeClr val="tx1"/>
                                </a:solidFill>
                                <a:latin typeface="Cambria Math" panose="02040503050406030204" pitchFamily="18" charset="0"/>
                              </a:rPr>
                            </m:ctrlPr>
                          </m:barPr>
                          <m:e>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𝒚</m:t>
                                </m:r>
                              </m:e>
                              <m:sub>
                                <m:r>
                                  <a:rPr lang="en-US" sz="1600" b="1" i="1" smtClean="0">
                                    <a:solidFill>
                                      <a:schemeClr val="tx1"/>
                                    </a:solidFill>
                                    <a:latin typeface="Cambria Math" panose="02040503050406030204" pitchFamily="18" charset="0"/>
                                  </a:rPr>
                                  <m:t>𝒊</m:t>
                                </m:r>
                              </m:sub>
                            </m:sSub>
                          </m:e>
                        </m:bar>
                      </m:e>
                    </m:nary>
                  </m:oMath>
                </a14:m>
                <a:r>
                  <a:rPr lang="en-US" altLang="en-US" sz="1600" dirty="0">
                    <a:solidFill>
                      <a:schemeClr val="tx1"/>
                    </a:solidFill>
                  </a:rPr>
                  <a:t> </a:t>
                </a:r>
              </a:p>
              <a:p>
                <a:pPr marL="171450" indent="-171450" algn="just" eaLnBrk="0" fontAlgn="base" hangingPunct="0">
                  <a:lnSpc>
                    <a:spcPct val="150000"/>
                  </a:lnSpc>
                  <a:spcBef>
                    <a:spcPct val="0"/>
                  </a:spcBef>
                  <a:spcAft>
                    <a:spcPct val="0"/>
                  </a:spcAft>
                  <a:buFont typeface="Arial" panose="020B0604020202020204" pitchFamily="34" charset="0"/>
                  <a:buChar char="•"/>
                </a:pPr>
                <a:endParaRPr lang="en-US" sz="1100" b="0" i="0" dirty="0">
                  <a:solidFill>
                    <a:schemeClr val="tx1"/>
                  </a:solidFill>
                  <a:effectLst/>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dirty="0"/>
                  <a:t>Number of trees= 50, Seed=42</a:t>
                </a:r>
                <a:endParaRPr lang="en-US" sz="1100" b="0" i="0" dirty="0">
                  <a:solidFill>
                    <a:schemeClr val="tx1"/>
                  </a:solidFill>
                  <a:effectLst/>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0" i="0" dirty="0">
                    <a:solidFill>
                      <a:schemeClr val="tx1"/>
                    </a:solidFill>
                    <a:effectLst/>
                  </a:rPr>
                  <a:t>Mean Absolute Error (MAE): 0.01956926198872017 </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0" i="0" dirty="0">
                    <a:solidFill>
                      <a:schemeClr val="tx1"/>
                    </a:solidFill>
                    <a:effectLst/>
                  </a:rPr>
                  <a:t>Mean Square Error (MSE): 0.001320535553954011 </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0" i="0" dirty="0">
                    <a:solidFill>
                      <a:schemeClr val="tx1"/>
                    </a:solidFill>
                    <a:effectLst/>
                  </a:rPr>
                  <a:t>R2 Score: 0.9996326539299671 </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0" i="0" dirty="0">
                    <a:solidFill>
                      <a:schemeClr val="tx1"/>
                    </a:solidFill>
                    <a:effectLst/>
                  </a:rPr>
                  <a:t>Execution Time: 7.663001298904419 seconds</a:t>
                </a:r>
                <a:endParaRPr kumimoji="0" lang="en-US" altLang="en-US" sz="1100" b="1" i="0" u="none" strike="noStrike" cap="none" normalizeH="0" baseline="0" dirty="0">
                  <a:ln>
                    <a:noFill/>
                  </a:ln>
                  <a:solidFill>
                    <a:schemeClr val="tx1"/>
                  </a:solidFill>
                  <a:effectLst/>
                </a:endParaRPr>
              </a:p>
            </p:txBody>
          </p:sp>
        </mc:Choice>
        <mc:Fallback xmlns="">
          <p:sp>
            <p:nvSpPr>
              <p:cNvPr id="12" name="Rectangle 1">
                <a:extLst>
                  <a:ext uri="{FF2B5EF4-FFF2-40B4-BE49-F238E27FC236}">
                    <a16:creationId xmlns:a16="http://schemas.microsoft.com/office/drawing/2014/main" id="{F87A331A-DE62-6FCA-8CB8-D6B1DF59A525}"/>
                  </a:ext>
                </a:extLst>
              </p:cNvPr>
              <p:cNvSpPr>
                <a:spLocks noRot="1" noChangeAspect="1" noMove="1" noResize="1" noEditPoints="1" noAdjustHandles="1" noChangeArrowheads="1" noChangeShapeType="1" noTextEdit="1"/>
              </p:cNvSpPr>
              <p:nvPr/>
            </p:nvSpPr>
            <p:spPr bwMode="auto">
              <a:xfrm>
                <a:off x="447510" y="1797097"/>
                <a:ext cx="5227421" cy="2883033"/>
              </a:xfrm>
              <a:prstGeom prst="rect">
                <a:avLst/>
              </a:prstGeom>
              <a:blipFill>
                <a:blip r:embed="rId2"/>
                <a:stretch>
                  <a:fillRect b="-84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7" name="Picture 6">
            <a:extLst>
              <a:ext uri="{FF2B5EF4-FFF2-40B4-BE49-F238E27FC236}">
                <a16:creationId xmlns:a16="http://schemas.microsoft.com/office/drawing/2014/main" id="{61341800-262C-54B7-7698-A4B3F825CCDB}"/>
              </a:ext>
            </a:extLst>
          </p:cNvPr>
          <p:cNvPicPr>
            <a:picLocks noChangeAspect="1"/>
          </p:cNvPicPr>
          <p:nvPr/>
        </p:nvPicPr>
        <p:blipFill>
          <a:blip r:embed="rId3"/>
          <a:stretch>
            <a:fillRect/>
          </a:stretch>
        </p:blipFill>
        <p:spPr>
          <a:xfrm>
            <a:off x="6354147" y="817135"/>
            <a:ext cx="5295044" cy="4222142"/>
          </a:xfrm>
          <a:prstGeom prst="rect">
            <a:avLst/>
          </a:prstGeom>
        </p:spPr>
      </p:pic>
    </p:spTree>
    <p:extLst>
      <p:ext uri="{BB962C8B-B14F-4D97-AF65-F5344CB8AC3E}">
        <p14:creationId xmlns:p14="http://schemas.microsoft.com/office/powerpoint/2010/main" val="33724010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180675" y="86894"/>
            <a:ext cx="10515600" cy="626873"/>
          </a:xfrm>
        </p:spPr>
        <p:txBody>
          <a:bodyPr>
            <a:normAutofit/>
          </a:bodyPr>
          <a:lstStyle/>
          <a:p>
            <a:r>
              <a:rPr lang="en-US" sz="2800" dirty="0" err="1"/>
              <a:t>XGBoost</a:t>
            </a:r>
            <a:endParaRPr lang="en-US" sz="2800" dirty="0"/>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37</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2" name="Rectangle 1">
                <a:extLst>
                  <a:ext uri="{FF2B5EF4-FFF2-40B4-BE49-F238E27FC236}">
                    <a16:creationId xmlns:a16="http://schemas.microsoft.com/office/drawing/2014/main" id="{F87A331A-DE62-6FCA-8CB8-D6B1DF59A525}"/>
                  </a:ext>
                </a:extLst>
              </p:cNvPr>
              <p:cNvSpPr>
                <a:spLocks noChangeArrowheads="1"/>
              </p:cNvSpPr>
              <p:nvPr/>
            </p:nvSpPr>
            <p:spPr bwMode="auto">
              <a:xfrm>
                <a:off x="447510" y="1096418"/>
                <a:ext cx="5227421" cy="389850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1" dirty="0">
                    <a:solidFill>
                      <a:schemeClr val="tx1"/>
                    </a:solidFill>
                  </a:rPr>
                  <a:t>XGBoost</a:t>
                </a:r>
                <a:r>
                  <a:rPr lang="en-US" sz="1100" dirty="0">
                    <a:solidFill>
                      <a:schemeClr val="tx1"/>
                    </a:solidFill>
                  </a:rPr>
                  <a:t> (Extreme Gradient Boosting) is a highly efficient and powerful machine learning algorithm that belongs to the </a:t>
                </a:r>
                <a:r>
                  <a:rPr lang="en-US" sz="1100" b="1" dirty="0">
                    <a:solidFill>
                      <a:schemeClr val="tx1"/>
                    </a:solidFill>
                  </a:rPr>
                  <a:t>boosting family</a:t>
                </a:r>
                <a:r>
                  <a:rPr lang="en-US" sz="1100" dirty="0">
                    <a:solidFill>
                      <a:schemeClr val="tx1"/>
                    </a:solidFill>
                  </a:rPr>
                  <a:t>. It is widely used for both </a:t>
                </a:r>
                <a:r>
                  <a:rPr lang="en-US" sz="1100" b="1" dirty="0">
                    <a:solidFill>
                      <a:schemeClr val="tx1"/>
                    </a:solidFill>
                  </a:rPr>
                  <a:t>classification</a:t>
                </a:r>
                <a:r>
                  <a:rPr lang="en-US" sz="1100" dirty="0">
                    <a:solidFill>
                      <a:schemeClr val="tx1"/>
                    </a:solidFill>
                  </a:rPr>
                  <a:t> and </a:t>
                </a:r>
                <a:r>
                  <a:rPr lang="en-US" sz="1100" b="1" dirty="0">
                    <a:solidFill>
                      <a:schemeClr val="tx1"/>
                    </a:solidFill>
                  </a:rPr>
                  <a:t>regression</a:t>
                </a:r>
                <a:r>
                  <a:rPr lang="en-US" sz="1100" dirty="0">
                    <a:solidFill>
                      <a:schemeClr val="tx1"/>
                    </a:solidFill>
                  </a:rPr>
                  <a:t> tasks due to its </a:t>
                </a:r>
                <a:r>
                  <a:rPr lang="en-US" sz="1100" b="1" dirty="0">
                    <a:solidFill>
                      <a:schemeClr val="tx1"/>
                    </a:solidFill>
                  </a:rPr>
                  <a:t>speed, performance, and accuracy</a:t>
                </a:r>
                <a:r>
                  <a:rPr lang="en-US" sz="1100" dirty="0">
                    <a:solidFill>
                      <a:schemeClr val="tx1"/>
                    </a:solidFill>
                  </a:rPr>
                  <a:t>.</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lang="en-US" sz="1100" dirty="0">
                  <a:solidFill>
                    <a:schemeClr val="tx1"/>
                  </a:solidFill>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dirty="0">
                    <a:solidFill>
                      <a:schemeClr val="tx1"/>
                    </a:solidFill>
                  </a:rPr>
                  <a:t>Instead of training all trees independently like </a:t>
                </a:r>
                <a:r>
                  <a:rPr lang="en-US" sz="1100" b="1" dirty="0">
                    <a:solidFill>
                      <a:schemeClr val="tx1"/>
                    </a:solidFill>
                  </a:rPr>
                  <a:t>Random Forest</a:t>
                </a:r>
                <a:r>
                  <a:rPr lang="en-US" sz="1100" dirty="0">
                    <a:solidFill>
                      <a:schemeClr val="tx1"/>
                    </a:solidFill>
                  </a:rPr>
                  <a:t>, </a:t>
                </a:r>
                <a:r>
                  <a:rPr lang="en-US" sz="1100" dirty="0" err="1">
                    <a:solidFill>
                      <a:schemeClr val="tx1"/>
                    </a:solidFill>
                  </a:rPr>
                  <a:t>XGBoost</a:t>
                </a:r>
                <a:r>
                  <a:rPr lang="en-US" sz="1100" dirty="0">
                    <a:solidFill>
                      <a:schemeClr val="tx1"/>
                    </a:solidFill>
                  </a:rPr>
                  <a:t> builds trees </a:t>
                </a:r>
                <a:r>
                  <a:rPr lang="en-US" sz="1100" b="1" dirty="0">
                    <a:solidFill>
                      <a:schemeClr val="tx1"/>
                    </a:solidFill>
                  </a:rPr>
                  <a:t>sequentially</a:t>
                </a:r>
                <a:r>
                  <a:rPr lang="en-US" sz="1100" dirty="0">
                    <a:solidFill>
                      <a:schemeClr val="tx1"/>
                    </a:solidFill>
                  </a:rPr>
                  <a:t>, where each tree </a:t>
                </a:r>
                <a:r>
                  <a:rPr lang="en-US" sz="1100" b="1" dirty="0">
                    <a:solidFill>
                      <a:schemeClr val="tx1"/>
                    </a:solidFill>
                  </a:rPr>
                  <a:t>corrects the mistakes of the previous one</a:t>
                </a:r>
                <a:r>
                  <a:rPr lang="en-US" sz="1100" dirty="0">
                    <a:solidFill>
                      <a:schemeClr val="tx1"/>
                    </a:solidFill>
                  </a:rPr>
                  <a:t>. </a:t>
                </a:r>
                <a:r>
                  <a:rPr lang="en-US" sz="1100" dirty="0"/>
                  <a:t>It also consists of a regularization term which prevents overfitting.</a:t>
                </a:r>
                <a:endParaRPr lang="en-US" sz="1100" b="1" i="1" dirty="0">
                  <a:solidFill>
                    <a:schemeClr val="tx1"/>
                  </a:solidFill>
                </a:endParaRPr>
              </a:p>
              <a:p>
                <a:pPr lvl="0" algn="just" eaLnBrk="0" fontAlgn="base" hangingPunct="0">
                  <a:lnSpc>
                    <a:spcPct val="150000"/>
                  </a:lnSpc>
                  <a:spcBef>
                    <a:spcPct val="0"/>
                  </a:spcBef>
                  <a:spcAft>
                    <a:spcPct val="0"/>
                  </a:spcAft>
                </a:pPr>
                <a:r>
                  <a:rPr lang="en-US" sz="1100" b="1" i="1" dirty="0">
                    <a:solidFill>
                      <a:schemeClr val="tx1"/>
                    </a:solidFill>
                  </a:rPr>
                  <a:t>	     </a:t>
                </a:r>
                <a14:m>
                  <m:oMath xmlns:m="http://schemas.openxmlformats.org/officeDocument/2006/math">
                    <m:r>
                      <a:rPr lang="en-US" sz="1600" b="1" i="1" smtClean="0">
                        <a:solidFill>
                          <a:schemeClr val="tx1"/>
                        </a:solidFill>
                        <a:latin typeface="Cambria Math" panose="02040503050406030204" pitchFamily="18" charset="0"/>
                      </a:rPr>
                      <m:t>𝒀</m:t>
                    </m:r>
                    <m:r>
                      <a:rPr lang="en-US" sz="1600" b="1" i="1" smtClean="0">
                        <a:solidFill>
                          <a:schemeClr val="tx1"/>
                        </a:solidFill>
                        <a:latin typeface="Cambria Math" panose="02040503050406030204" pitchFamily="18" charset="0"/>
                      </a:rPr>
                      <m:t>=</m:t>
                    </m:r>
                    <m:f>
                      <m:fPr>
                        <m:ctrlPr>
                          <a:rPr lang="en-US" sz="1600" b="1" i="1" smtClean="0">
                            <a:solidFill>
                              <a:schemeClr val="tx1"/>
                            </a:solidFill>
                            <a:latin typeface="Cambria Math" panose="02040503050406030204" pitchFamily="18" charset="0"/>
                          </a:rPr>
                        </m:ctrlPr>
                      </m:fPr>
                      <m:num>
                        <m:r>
                          <a:rPr lang="en-US" sz="1600" b="1" i="1" smtClean="0">
                            <a:solidFill>
                              <a:schemeClr val="tx1"/>
                            </a:solidFill>
                            <a:latin typeface="Cambria Math" panose="02040503050406030204" pitchFamily="18" charset="0"/>
                          </a:rPr>
                          <m:t>𝟏</m:t>
                        </m:r>
                      </m:num>
                      <m:den>
                        <m:r>
                          <a:rPr lang="en-US" sz="1600" b="1" i="1" smtClean="0">
                            <a:solidFill>
                              <a:schemeClr val="tx1"/>
                            </a:solidFill>
                            <a:latin typeface="Cambria Math" panose="02040503050406030204" pitchFamily="18" charset="0"/>
                          </a:rPr>
                          <m:t>𝑵</m:t>
                        </m:r>
                      </m:den>
                    </m:f>
                    <m:nary>
                      <m:naryPr>
                        <m:chr m:val="∑"/>
                        <m:ctrlPr>
                          <a:rPr lang="en-US" sz="1600" b="1" i="1" smtClean="0">
                            <a:solidFill>
                              <a:schemeClr val="tx1"/>
                            </a:solidFill>
                            <a:latin typeface="Cambria Math" panose="02040503050406030204" pitchFamily="18" charset="0"/>
                          </a:rPr>
                        </m:ctrlPr>
                      </m:naryPr>
                      <m:sub>
                        <m:r>
                          <m:rPr>
                            <m:brk m:alnAt="23"/>
                          </m:rPr>
                          <a:rPr lang="en-US" sz="1600" b="1" i="1" smtClean="0">
                            <a:solidFill>
                              <a:schemeClr val="tx1"/>
                            </a:solidFill>
                            <a:latin typeface="Cambria Math" panose="02040503050406030204" pitchFamily="18" charset="0"/>
                          </a:rPr>
                          <m:t>𝒊</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𝟏</m:t>
                        </m:r>
                      </m:sub>
                      <m:sup>
                        <m:r>
                          <a:rPr lang="en-US" sz="1600" b="1" i="1" smtClean="0">
                            <a:solidFill>
                              <a:schemeClr val="tx1"/>
                            </a:solidFill>
                            <a:latin typeface="Cambria Math" panose="02040503050406030204" pitchFamily="18" charset="0"/>
                          </a:rPr>
                          <m:t>𝑵</m:t>
                        </m:r>
                      </m:sup>
                      <m:e>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𝒚</m:t>
                            </m:r>
                          </m:e>
                          <m:sub>
                            <m:r>
                              <a:rPr lang="en-US" sz="1600" b="1" i="1" smtClean="0">
                                <a:solidFill>
                                  <a:schemeClr val="tx1"/>
                                </a:solidFill>
                                <a:latin typeface="Cambria Math" panose="02040503050406030204" pitchFamily="18" charset="0"/>
                              </a:rPr>
                              <m:t>𝒊</m:t>
                            </m:r>
                          </m:sub>
                        </m:sSub>
                        <m:r>
                          <a:rPr lang="en-US" sz="1600" b="1" i="1" smtClean="0">
                            <a:solidFill>
                              <a:schemeClr val="tx1"/>
                            </a:solidFill>
                            <a:latin typeface="Cambria Math" panose="02040503050406030204" pitchFamily="18" charset="0"/>
                          </a:rPr>
                          <m:t>−</m:t>
                        </m:r>
                        <m:acc>
                          <m:accPr>
                            <m:chr m:val="̂"/>
                            <m:ctrlPr>
                              <a:rPr lang="en-US" sz="1600" b="1" i="1" smtClean="0">
                                <a:solidFill>
                                  <a:schemeClr val="tx1"/>
                                </a:solidFill>
                                <a:latin typeface="Cambria Math" panose="02040503050406030204" pitchFamily="18" charset="0"/>
                              </a:rPr>
                            </m:ctrlPr>
                          </m:accPr>
                          <m:e>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𝒚</m:t>
                                </m:r>
                              </m:e>
                              <m:sub>
                                <m:r>
                                  <a:rPr lang="en-US" sz="1600" b="1" i="1" smtClean="0">
                                    <a:solidFill>
                                      <a:schemeClr val="tx1"/>
                                    </a:solidFill>
                                    <a:latin typeface="Cambria Math" panose="02040503050406030204" pitchFamily="18" charset="0"/>
                                  </a:rPr>
                                  <m:t>𝒊</m:t>
                                </m:r>
                              </m:sub>
                            </m:sSub>
                          </m:e>
                        </m:acc>
                      </m:e>
                    </m:nary>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m:t>
                        </m:r>
                      </m:e>
                      <m:sup>
                        <m:r>
                          <a:rPr lang="en-US" sz="1600" b="1" i="1" smtClean="0">
                            <a:solidFill>
                              <a:schemeClr val="tx1"/>
                            </a:solidFill>
                            <a:latin typeface="Cambria Math" panose="02040503050406030204" pitchFamily="18" charset="0"/>
                          </a:rPr>
                          <m:t>𝟐</m:t>
                        </m:r>
                      </m:sup>
                    </m:sSup>
                    <m:r>
                      <a:rPr lang="en-US" sz="1600" b="1" i="1" smtClean="0">
                        <a:solidFill>
                          <a:schemeClr val="tx1"/>
                        </a:solidFill>
                        <a:latin typeface="Cambria Math" panose="02040503050406030204" pitchFamily="18" charset="0"/>
                      </a:rPr>
                      <m:t>+</m:t>
                    </m:r>
                  </m:oMath>
                </a14:m>
                <a:r>
                  <a:rPr lang="el-GR" sz="1600" dirty="0"/>
                  <a:t>λ</a:t>
                </a:r>
                <a14:m>
                  <m:oMath xmlns:m="http://schemas.openxmlformats.org/officeDocument/2006/math">
                    <m:r>
                      <a:rPr lang="en-US" sz="1600" b="0" i="1" dirty="0" smtClean="0">
                        <a:latin typeface="Cambria Math" panose="02040503050406030204" pitchFamily="18" charset="0"/>
                      </a:rPr>
                      <m:t>|</m:t>
                    </m:r>
                    <m:d>
                      <m:dPr>
                        <m:begChr m:val="|"/>
                        <m:endChr m:val="|"/>
                        <m:ctrlPr>
                          <a:rPr lang="en-US" sz="1600" b="0" i="1" dirty="0" smtClean="0">
                            <a:latin typeface="Cambria Math" panose="02040503050406030204" pitchFamily="18" charset="0"/>
                            <a:ea typeface="Cambria Math" panose="02040503050406030204" pitchFamily="18" charset="0"/>
                          </a:rPr>
                        </m:ctrlPr>
                      </m:dPr>
                      <m:e>
                        <m:r>
                          <a:rPr lang="en-US" sz="1600" b="0" i="1" dirty="0" smtClean="0">
                            <a:latin typeface="Cambria Math" panose="02040503050406030204" pitchFamily="18" charset="0"/>
                            <a:ea typeface="Cambria Math" panose="02040503050406030204" pitchFamily="18" charset="0"/>
                          </a:rPr>
                          <m:t>𝜔</m:t>
                        </m:r>
                      </m:e>
                    </m:d>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m:t>
                        </m:r>
                      </m:e>
                      <m:sup>
                        <m:r>
                          <a:rPr lang="en-US" sz="1600" b="0" i="1" dirty="0" smtClean="0">
                            <a:latin typeface="Cambria Math" panose="02040503050406030204" pitchFamily="18" charset="0"/>
                            <a:ea typeface="Cambria Math" panose="02040503050406030204" pitchFamily="18" charset="0"/>
                          </a:rPr>
                          <m:t>2</m:t>
                        </m:r>
                      </m:sup>
                    </m:sSup>
                  </m:oMath>
                </a14:m>
                <a:endParaRPr lang="en-US" altLang="en-US" sz="1600" dirty="0">
                  <a:solidFill>
                    <a:schemeClr val="tx1"/>
                  </a:solidFill>
                </a:endParaRPr>
              </a:p>
              <a:p>
                <a:pPr marL="171450" indent="-171450" algn="just" eaLnBrk="0" fontAlgn="base" hangingPunct="0">
                  <a:lnSpc>
                    <a:spcPct val="150000"/>
                  </a:lnSpc>
                  <a:spcBef>
                    <a:spcPct val="0"/>
                  </a:spcBef>
                  <a:spcAft>
                    <a:spcPct val="0"/>
                  </a:spcAft>
                  <a:buFont typeface="Arial" panose="020B0604020202020204" pitchFamily="34" charset="0"/>
                  <a:buChar char="•"/>
                </a:pPr>
                <a:endParaRPr lang="en-US" sz="1100" b="0" i="0" dirty="0">
                  <a:solidFill>
                    <a:schemeClr val="tx1"/>
                  </a:solidFill>
                  <a:effectLst/>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dirty="0">
                    <a:solidFill>
                      <a:schemeClr val="tx1"/>
                    </a:solidFill>
                  </a:rPr>
                  <a:t>Number of trees= 100, Seed=42</a:t>
                </a:r>
                <a:endParaRPr lang="en-US" sz="1100" b="0" i="0" dirty="0">
                  <a:solidFill>
                    <a:schemeClr val="tx1"/>
                  </a:solidFill>
                  <a:effectLst/>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0" i="0" dirty="0">
                    <a:solidFill>
                      <a:schemeClr val="tx1"/>
                    </a:solidFill>
                    <a:effectLst/>
                  </a:rPr>
                  <a:t>Mean Absolute Error (MAE): 0.034529840540250746 </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0" i="0" dirty="0">
                    <a:solidFill>
                      <a:schemeClr val="tx1"/>
                    </a:solidFill>
                    <a:effectLst/>
                  </a:rPr>
                  <a:t>Mean Square Error (MSE): 0.0023352466217396585 </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0" i="0" dirty="0">
                    <a:solidFill>
                      <a:schemeClr val="tx1"/>
                    </a:solidFill>
                    <a:effectLst/>
                  </a:rPr>
                  <a:t>R2 Score: 0.9993503819973003 </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0" i="0" dirty="0">
                    <a:solidFill>
                      <a:schemeClr val="tx1"/>
                    </a:solidFill>
                    <a:effectLst/>
                  </a:rPr>
                  <a:t>Execution Time: 1.1199448108673096 seconds</a:t>
                </a:r>
                <a:endParaRPr kumimoji="0" lang="en-US" altLang="en-US" sz="1100" b="1" i="0" u="none" strike="noStrike" cap="none" normalizeH="0" baseline="0" dirty="0">
                  <a:ln>
                    <a:noFill/>
                  </a:ln>
                  <a:solidFill>
                    <a:schemeClr val="tx1"/>
                  </a:solidFill>
                  <a:effectLst/>
                </a:endParaRPr>
              </a:p>
            </p:txBody>
          </p:sp>
        </mc:Choice>
        <mc:Fallback xmlns="">
          <p:sp>
            <p:nvSpPr>
              <p:cNvPr id="12" name="Rectangle 1">
                <a:extLst>
                  <a:ext uri="{FF2B5EF4-FFF2-40B4-BE49-F238E27FC236}">
                    <a16:creationId xmlns:a16="http://schemas.microsoft.com/office/drawing/2014/main" id="{F87A331A-DE62-6FCA-8CB8-D6B1DF59A525}"/>
                  </a:ext>
                </a:extLst>
              </p:cNvPr>
              <p:cNvSpPr>
                <a:spLocks noRot="1" noChangeAspect="1" noMove="1" noResize="1" noEditPoints="1" noAdjustHandles="1" noChangeArrowheads="1" noChangeShapeType="1" noTextEdit="1"/>
              </p:cNvSpPr>
              <p:nvPr/>
            </p:nvSpPr>
            <p:spPr bwMode="auto">
              <a:xfrm>
                <a:off x="447510" y="1096418"/>
                <a:ext cx="5227421" cy="3898503"/>
              </a:xfrm>
              <a:prstGeom prst="rect">
                <a:avLst/>
              </a:prstGeom>
              <a:blipFill>
                <a:blip r:embed="rId3"/>
                <a:stretch>
                  <a:fillRect b="-62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10" name="Picture 9">
            <a:extLst>
              <a:ext uri="{FF2B5EF4-FFF2-40B4-BE49-F238E27FC236}">
                <a16:creationId xmlns:a16="http://schemas.microsoft.com/office/drawing/2014/main" id="{0361529A-57E5-B9B2-659A-F8B9851E8B95}"/>
              </a:ext>
            </a:extLst>
          </p:cNvPr>
          <p:cNvPicPr>
            <a:picLocks noChangeAspect="1"/>
          </p:cNvPicPr>
          <p:nvPr/>
        </p:nvPicPr>
        <p:blipFill>
          <a:blip r:embed="rId4"/>
          <a:stretch>
            <a:fillRect/>
          </a:stretch>
        </p:blipFill>
        <p:spPr>
          <a:xfrm>
            <a:off x="6517071" y="1040235"/>
            <a:ext cx="5368593" cy="4280788"/>
          </a:xfrm>
          <a:prstGeom prst="rect">
            <a:avLst/>
          </a:prstGeom>
        </p:spPr>
      </p:pic>
    </p:spTree>
    <p:extLst>
      <p:ext uri="{BB962C8B-B14F-4D97-AF65-F5344CB8AC3E}">
        <p14:creationId xmlns:p14="http://schemas.microsoft.com/office/powerpoint/2010/main" val="25908134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78038" y="90100"/>
            <a:ext cx="10515600" cy="626873"/>
          </a:xfrm>
        </p:spPr>
        <p:txBody>
          <a:bodyPr>
            <a:normAutofit/>
          </a:bodyPr>
          <a:lstStyle/>
          <a:p>
            <a:r>
              <a:rPr lang="en-US" sz="2800" dirty="0"/>
              <a:t>LSTM</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38</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12" name="Rectangle 1">
            <a:extLst>
              <a:ext uri="{FF2B5EF4-FFF2-40B4-BE49-F238E27FC236}">
                <a16:creationId xmlns:a16="http://schemas.microsoft.com/office/drawing/2014/main" id="{F87A331A-DE62-6FCA-8CB8-D6B1DF59A525}"/>
              </a:ext>
            </a:extLst>
          </p:cNvPr>
          <p:cNvSpPr>
            <a:spLocks noChangeArrowheads="1"/>
          </p:cNvSpPr>
          <p:nvPr/>
        </p:nvSpPr>
        <p:spPr bwMode="auto">
          <a:xfrm>
            <a:off x="406475" y="3592690"/>
            <a:ext cx="6027574" cy="2097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1" dirty="0"/>
              <a:t>LSTM (Long Short-Term Memory)</a:t>
            </a:r>
            <a:r>
              <a:rPr lang="en-US" sz="1100" dirty="0"/>
              <a:t> is a type of </a:t>
            </a:r>
            <a:r>
              <a:rPr lang="en-US" sz="1100" b="1" dirty="0"/>
              <a:t>Recurrent Neural Network (RNN)</a:t>
            </a:r>
            <a:r>
              <a:rPr lang="en-US" sz="1100" dirty="0"/>
              <a:t> designed to handle </a:t>
            </a:r>
            <a:r>
              <a:rPr lang="en-US" sz="1100" b="1" dirty="0"/>
              <a:t>sequential data</a:t>
            </a:r>
            <a:r>
              <a:rPr lang="en-US" sz="1100" dirty="0"/>
              <a:t> and overcome the </a:t>
            </a:r>
            <a:r>
              <a:rPr lang="en-US" sz="1100" b="1" dirty="0"/>
              <a:t>vanishing gradient problem</a:t>
            </a:r>
            <a:r>
              <a:rPr lang="en-US" sz="1100" dirty="0"/>
              <a:t> that standard RNNs suffer from.</a:t>
            </a:r>
            <a:r>
              <a:rPr lang="en-US" sz="1100" b="1" i="1" dirty="0"/>
              <a:t>		</a:t>
            </a:r>
            <a:endParaRPr lang="en-US" sz="1100" b="0" i="0" dirty="0">
              <a:effectLst/>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0" i="0" dirty="0">
                <a:effectLst/>
              </a:rPr>
              <a:t>Epoch=20, Dropout=0.3, </a:t>
            </a:r>
            <a:r>
              <a:rPr lang="en-US" sz="1100" b="0" i="0" dirty="0" err="1">
                <a:effectLst/>
              </a:rPr>
              <a:t>ReLu</a:t>
            </a:r>
            <a:r>
              <a:rPr lang="en-US" sz="1100" b="0" i="0" dirty="0">
                <a:effectLst/>
              </a:rPr>
              <a:t> activation function</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0" i="0" dirty="0">
                <a:effectLst/>
              </a:rPr>
              <a:t>Mean Absolute Error (MAE): 0.17051480418957812 </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0" i="0" dirty="0">
                <a:effectLst/>
              </a:rPr>
              <a:t>Mean Square Error (MSE): 0.04537220303359141 </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0" i="0" dirty="0">
                <a:effectLst/>
              </a:rPr>
              <a:t>R2 Score: 0.9873783780957535</a:t>
            </a:r>
          </a:p>
          <a:p>
            <a:pPr marL="171450" lvl="0" indent="-171450" algn="just" eaLnBrk="0" fontAlgn="base" hangingPunct="0">
              <a:lnSpc>
                <a:spcPct val="150000"/>
              </a:lnSpc>
              <a:spcBef>
                <a:spcPct val="0"/>
              </a:spcBef>
              <a:spcAft>
                <a:spcPct val="0"/>
              </a:spcAft>
              <a:buFont typeface="Arial" panose="020B0604020202020204" pitchFamily="34" charset="0"/>
              <a:buChar char="•"/>
            </a:pPr>
            <a:r>
              <a:rPr lang="en-US" sz="1100" b="0" i="0" dirty="0">
                <a:effectLst/>
              </a:rPr>
              <a:t>Execution Time: 80.17586183547974 seconds</a:t>
            </a:r>
            <a:endParaRPr kumimoji="0" lang="en-US" altLang="en-US" sz="1100" b="1" i="0" u="none" strike="noStrike" cap="none" normalizeH="0" baseline="0" dirty="0">
              <a:ln>
                <a:noFill/>
              </a:ln>
              <a:effectLst/>
            </a:endParaRPr>
          </a:p>
        </p:txBody>
      </p:sp>
      <p:pic>
        <p:nvPicPr>
          <p:cNvPr id="8" name="Picture 7">
            <a:extLst>
              <a:ext uri="{FF2B5EF4-FFF2-40B4-BE49-F238E27FC236}">
                <a16:creationId xmlns:a16="http://schemas.microsoft.com/office/drawing/2014/main" id="{B63CF4E0-241A-32B0-0D82-23A37A70165E}"/>
              </a:ext>
            </a:extLst>
          </p:cNvPr>
          <p:cNvPicPr>
            <a:picLocks noChangeAspect="1"/>
          </p:cNvPicPr>
          <p:nvPr/>
        </p:nvPicPr>
        <p:blipFill>
          <a:blip r:embed="rId3"/>
          <a:stretch>
            <a:fillRect/>
          </a:stretch>
        </p:blipFill>
        <p:spPr>
          <a:xfrm>
            <a:off x="7424320" y="0"/>
            <a:ext cx="4320169" cy="3444800"/>
          </a:xfrm>
          <a:prstGeom prst="rect">
            <a:avLst/>
          </a:prstGeom>
        </p:spPr>
      </p:pic>
      <p:pic>
        <p:nvPicPr>
          <p:cNvPr id="10" name="Picture 9">
            <a:extLst>
              <a:ext uri="{FF2B5EF4-FFF2-40B4-BE49-F238E27FC236}">
                <a16:creationId xmlns:a16="http://schemas.microsoft.com/office/drawing/2014/main" id="{235340D3-FE60-8757-12F1-9658D3187C1F}"/>
              </a:ext>
            </a:extLst>
          </p:cNvPr>
          <p:cNvPicPr>
            <a:picLocks noChangeAspect="1"/>
          </p:cNvPicPr>
          <p:nvPr/>
        </p:nvPicPr>
        <p:blipFill>
          <a:blip r:embed="rId4"/>
          <a:stretch>
            <a:fillRect/>
          </a:stretch>
        </p:blipFill>
        <p:spPr>
          <a:xfrm>
            <a:off x="6725837" y="3429000"/>
            <a:ext cx="5227421" cy="3313325"/>
          </a:xfrm>
          <a:prstGeom prst="rect">
            <a:avLst/>
          </a:prstGeom>
        </p:spPr>
      </p:pic>
      <p:pic>
        <p:nvPicPr>
          <p:cNvPr id="6146" name="Picture 2" descr="An Intuitive Explanation of LSTM. Recurrent Neural Networks | by Ottavio  Calzone | Medium">
            <a:extLst>
              <a:ext uri="{FF2B5EF4-FFF2-40B4-BE49-F238E27FC236}">
                <a16:creationId xmlns:a16="http://schemas.microsoft.com/office/drawing/2014/main" id="{4792130E-12C0-7B11-E75D-69E744ED15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669" y="866476"/>
            <a:ext cx="4320169" cy="2190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704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78038" y="90100"/>
            <a:ext cx="10515600" cy="626873"/>
          </a:xfrm>
        </p:spPr>
        <p:txBody>
          <a:bodyPr>
            <a:normAutofit/>
          </a:bodyPr>
          <a:lstStyle/>
          <a:p>
            <a:r>
              <a:rPr lang="en-US" sz="2800" dirty="0"/>
              <a:t>Multi-layer Perceptron</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39</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12" name="Rectangle 1">
            <a:extLst>
              <a:ext uri="{FF2B5EF4-FFF2-40B4-BE49-F238E27FC236}">
                <a16:creationId xmlns:a16="http://schemas.microsoft.com/office/drawing/2014/main" id="{F87A331A-DE62-6FCA-8CB8-D6B1DF59A525}"/>
              </a:ext>
            </a:extLst>
          </p:cNvPr>
          <p:cNvSpPr>
            <a:spLocks noChangeArrowheads="1"/>
          </p:cNvSpPr>
          <p:nvPr/>
        </p:nvSpPr>
        <p:spPr bwMode="auto">
          <a:xfrm>
            <a:off x="406475" y="3465732"/>
            <a:ext cx="6027574" cy="2351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dirty="0"/>
              <a:t>A </a:t>
            </a:r>
            <a:r>
              <a:rPr lang="en-US" sz="1100" b="1" dirty="0"/>
              <a:t>Multi-Layer Perceptron (MLP)</a:t>
            </a:r>
            <a:r>
              <a:rPr lang="en-US" sz="1100" dirty="0"/>
              <a:t> is a type of </a:t>
            </a:r>
            <a:r>
              <a:rPr lang="en-US" sz="1100" b="1" dirty="0"/>
              <a:t>artificial neural network (ANN)</a:t>
            </a:r>
            <a:r>
              <a:rPr lang="en-US" sz="1100" dirty="0"/>
              <a:t> that consists of multiple layers of </a:t>
            </a:r>
            <a:r>
              <a:rPr lang="en-US" sz="1100" b="1" dirty="0"/>
              <a:t>neurons (</a:t>
            </a:r>
            <a:r>
              <a:rPr lang="en-US" sz="1100" b="1" dirty="0" err="1"/>
              <a:t>perceptrons</a:t>
            </a:r>
            <a:r>
              <a:rPr lang="en-US" sz="1100" b="1" dirty="0"/>
              <a:t>)</a:t>
            </a:r>
            <a:r>
              <a:rPr lang="en-US" sz="1100" dirty="0"/>
              <a:t>. It is a </a:t>
            </a:r>
            <a:r>
              <a:rPr lang="en-US" sz="1100" b="1" dirty="0"/>
              <a:t>fully connected feedforward neural network</a:t>
            </a:r>
            <a:r>
              <a:rPr lang="en-US" sz="1100" dirty="0"/>
              <a:t> and is widely used for </a:t>
            </a:r>
            <a:r>
              <a:rPr lang="en-US" sz="1100" b="1" dirty="0"/>
              <a:t>classification and regression</a:t>
            </a:r>
            <a:r>
              <a:rPr lang="en-US" sz="1100" dirty="0"/>
              <a:t> tasks.</a:t>
            </a:r>
          </a:p>
          <a:p>
            <a:pPr marR="0" lvl="0" algn="just" defTabSz="914400" rtl="0" eaLnBrk="0" fontAlgn="base" latinLnBrk="0" hangingPunct="0">
              <a:lnSpc>
                <a:spcPct val="150000"/>
              </a:lnSpc>
              <a:spcBef>
                <a:spcPct val="0"/>
              </a:spcBef>
              <a:spcAft>
                <a:spcPct val="0"/>
              </a:spcAft>
              <a:buClrTx/>
              <a:buSzTx/>
              <a:tabLst/>
            </a:pPr>
            <a:r>
              <a:rPr lang="en-US" sz="1100" b="1" i="1" dirty="0"/>
              <a:t>		</a:t>
            </a:r>
            <a:endParaRPr lang="en-US" sz="1100" b="0" i="0" dirty="0">
              <a:effectLst/>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0" i="0" dirty="0">
                <a:effectLst/>
              </a:rPr>
              <a:t>Epoch= 50, 3 Hidden layer, Dropout=0.2, Action function= </a:t>
            </a:r>
            <a:r>
              <a:rPr lang="en-US" sz="1100" b="0" i="0" dirty="0" err="1">
                <a:effectLst/>
              </a:rPr>
              <a:t>ReLu</a:t>
            </a:r>
            <a:endParaRPr lang="en-US" sz="1100" b="0" i="0" dirty="0">
              <a:effectLst/>
            </a:endParaRP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0" i="0" dirty="0">
                <a:effectLst/>
              </a:rPr>
              <a:t>Mean Absolute Error (MAE): 0.11492824221484715 </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0" i="0" dirty="0">
                <a:effectLst/>
              </a:rPr>
              <a:t>Mean Square Error (MSE): 0.025091136490681017 </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0" i="0" dirty="0">
                <a:effectLst/>
              </a:rPr>
              <a:t>R2 </a:t>
            </a:r>
            <a:r>
              <a:rPr lang="en-US" sz="1100" b="0" i="0" dirty="0" err="1">
                <a:effectLst/>
              </a:rPr>
              <a:t>Sscore</a:t>
            </a:r>
            <a:r>
              <a:rPr lang="en-US" sz="1100" b="0" i="0" dirty="0">
                <a:effectLst/>
              </a:rPr>
              <a:t>: 0.9930201573483493 </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0" i="0" dirty="0">
                <a:effectLst/>
              </a:rPr>
              <a:t>Execution Time: 119.76572012901306 seconds</a:t>
            </a:r>
            <a:endParaRPr kumimoji="0" lang="en-US" altLang="en-US" sz="1100" b="1" i="0" u="none" strike="noStrike" cap="none" normalizeH="0" baseline="0" dirty="0">
              <a:ln>
                <a:noFill/>
              </a:ln>
              <a:effectLst/>
            </a:endParaRPr>
          </a:p>
        </p:txBody>
      </p:sp>
      <p:pic>
        <p:nvPicPr>
          <p:cNvPr id="7" name="Picture 6">
            <a:extLst>
              <a:ext uri="{FF2B5EF4-FFF2-40B4-BE49-F238E27FC236}">
                <a16:creationId xmlns:a16="http://schemas.microsoft.com/office/drawing/2014/main" id="{2471A39C-A78B-6CB0-390E-7153A3C16CDD}"/>
              </a:ext>
            </a:extLst>
          </p:cNvPr>
          <p:cNvPicPr>
            <a:picLocks noChangeAspect="1"/>
          </p:cNvPicPr>
          <p:nvPr/>
        </p:nvPicPr>
        <p:blipFill>
          <a:blip r:embed="rId3"/>
          <a:stretch>
            <a:fillRect/>
          </a:stretch>
        </p:blipFill>
        <p:spPr>
          <a:xfrm>
            <a:off x="7500018" y="2266"/>
            <a:ext cx="4010704" cy="3198039"/>
          </a:xfrm>
          <a:prstGeom prst="rect">
            <a:avLst/>
          </a:prstGeom>
        </p:spPr>
      </p:pic>
      <p:pic>
        <p:nvPicPr>
          <p:cNvPr id="11" name="Picture 10">
            <a:extLst>
              <a:ext uri="{FF2B5EF4-FFF2-40B4-BE49-F238E27FC236}">
                <a16:creationId xmlns:a16="http://schemas.microsoft.com/office/drawing/2014/main" id="{FC109A03-F1F5-562A-D2A3-5989C6A0218F}"/>
              </a:ext>
            </a:extLst>
          </p:cNvPr>
          <p:cNvPicPr>
            <a:picLocks noChangeAspect="1"/>
          </p:cNvPicPr>
          <p:nvPr/>
        </p:nvPicPr>
        <p:blipFill>
          <a:blip r:embed="rId4"/>
          <a:stretch>
            <a:fillRect/>
          </a:stretch>
        </p:blipFill>
        <p:spPr>
          <a:xfrm>
            <a:off x="6651411" y="3255014"/>
            <a:ext cx="5433092" cy="3512886"/>
          </a:xfrm>
          <a:prstGeom prst="rect">
            <a:avLst/>
          </a:prstGeom>
        </p:spPr>
      </p:pic>
      <p:pic>
        <p:nvPicPr>
          <p:cNvPr id="7172" name="Picture 4" descr="The Block diagram of a three hidden layer multilayer perceptron (MLP) |  Download Scientific Diagram">
            <a:extLst>
              <a:ext uri="{FF2B5EF4-FFF2-40B4-BE49-F238E27FC236}">
                <a16:creationId xmlns:a16="http://schemas.microsoft.com/office/drawing/2014/main" id="{88F10AF7-6A34-81FA-073E-BB395979BE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278" y="941105"/>
            <a:ext cx="5448300" cy="225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296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183859" y="53662"/>
            <a:ext cx="10515600" cy="626873"/>
          </a:xfrm>
        </p:spPr>
        <p:txBody>
          <a:bodyPr>
            <a:normAutofit/>
          </a:bodyPr>
          <a:lstStyle/>
          <a:p>
            <a:r>
              <a:rPr lang="en-US" sz="2800" dirty="0"/>
              <a:t>Feature Definition</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4</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7" name="Rectangle 2">
            <a:extLst>
              <a:ext uri="{FF2B5EF4-FFF2-40B4-BE49-F238E27FC236}">
                <a16:creationId xmlns:a16="http://schemas.microsoft.com/office/drawing/2014/main" id="{062066F2-47FA-F4C4-8550-8599EF3086AD}"/>
              </a:ext>
            </a:extLst>
          </p:cNvPr>
          <p:cNvSpPr>
            <a:spLocks noChangeArrowheads="1"/>
          </p:cNvSpPr>
          <p:nvPr/>
        </p:nvSpPr>
        <p:spPr bwMode="auto">
          <a:xfrm>
            <a:off x="588324" y="951398"/>
            <a:ext cx="11282834" cy="495520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b="1" dirty="0">
                <a:latin typeface="Arial Unicode MS"/>
              </a:rPr>
              <a:t>Year(int64)  </a:t>
            </a:r>
            <a:r>
              <a:rPr lang="en-US" altLang="en-US" sz="1400" dirty="0">
                <a:latin typeface="Arial Unicode MS"/>
              </a:rPr>
              <a:t>:  Year</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b="1" dirty="0">
                <a:latin typeface="Arial Unicode MS"/>
              </a:rPr>
              <a:t>M</a:t>
            </a:r>
            <a:r>
              <a:rPr kumimoji="0" lang="en-US" altLang="en-US" sz="1400" b="1" i="0" u="none" strike="noStrike" cap="none" normalizeH="0" baseline="0" dirty="0">
                <a:ln>
                  <a:noFill/>
                </a:ln>
                <a:solidFill>
                  <a:schemeClr val="tx1"/>
                </a:solidFill>
                <a:effectLst/>
                <a:latin typeface="Arial Unicode MS"/>
              </a:rPr>
              <a:t>onth(int64)   </a:t>
            </a:r>
            <a:r>
              <a:rPr kumimoji="0" lang="en-US" altLang="en-US" sz="1400" b="0" i="0" u="none" strike="noStrike" cap="none" normalizeH="0" baseline="0" dirty="0">
                <a:ln>
                  <a:noFill/>
                </a:ln>
                <a:solidFill>
                  <a:schemeClr val="tx1"/>
                </a:solidFill>
                <a:effectLst/>
                <a:latin typeface="Arial Unicode MS"/>
              </a:rPr>
              <a:t>:  Month</a:t>
            </a:r>
            <a:endParaRPr lang="en-US" altLang="en-US" sz="1400" dirty="0">
              <a:latin typeface="Arial Unicode MS"/>
            </a:endParaRPr>
          </a:p>
          <a:p>
            <a:pPr marL="285750" marR="0" lvl="0" indent="-285750" algn="just" defTabSz="914400" rtl="0" eaLnBrk="0" fontAlgn="base" latinLnBrk="0" hangingPunct="0">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Arial Unicode MS"/>
              </a:rPr>
              <a:t>Carrier(object)   </a:t>
            </a:r>
            <a:r>
              <a:rPr kumimoji="0" lang="en-US" altLang="en-US" sz="1400" b="0" i="0" u="none" strike="noStrike" cap="none" normalizeH="0" baseline="0" dirty="0">
                <a:ln>
                  <a:noFill/>
                </a:ln>
                <a:solidFill>
                  <a:schemeClr val="tx1"/>
                </a:solidFill>
                <a:effectLst/>
                <a:latin typeface="Arial Unicode MS"/>
              </a:rPr>
              <a:t>:  Two-character designator for the carrier</a:t>
            </a:r>
            <a:endParaRPr lang="en-US" altLang="en-US" sz="1400" dirty="0">
              <a:latin typeface="Arial Unicode MS"/>
            </a:endParaRP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b="1" dirty="0">
                <a:latin typeface="Arial Unicode MS"/>
              </a:rPr>
              <a:t>C</a:t>
            </a:r>
            <a:r>
              <a:rPr kumimoji="0" lang="en-US" altLang="en-US" sz="1400" b="1" i="0" u="none" strike="noStrike" cap="none" normalizeH="0" baseline="0" dirty="0">
                <a:ln>
                  <a:noFill/>
                </a:ln>
                <a:solidFill>
                  <a:schemeClr val="tx1"/>
                </a:solidFill>
                <a:effectLst/>
                <a:latin typeface="Arial Unicode MS"/>
              </a:rPr>
              <a:t>arrier_name</a:t>
            </a:r>
            <a:r>
              <a:rPr lang="en-US" altLang="en-US" sz="1400" b="1" dirty="0">
                <a:latin typeface="Arial Unicode MS"/>
              </a:rPr>
              <a:t>(</a:t>
            </a:r>
            <a:r>
              <a:rPr kumimoji="0" lang="en-US" altLang="en-US" sz="1400" b="1" i="0" u="none" strike="noStrike" cap="none" normalizeH="0" baseline="0" dirty="0">
                <a:ln>
                  <a:noFill/>
                </a:ln>
                <a:solidFill>
                  <a:schemeClr val="tx1"/>
                </a:solidFill>
                <a:effectLst/>
                <a:latin typeface="Arial Unicode MS"/>
              </a:rPr>
              <a:t>object)  </a:t>
            </a:r>
            <a:r>
              <a:rPr kumimoji="0" lang="en-US" altLang="en-US" sz="1400" b="0" i="0" u="none" strike="noStrike" cap="none" normalizeH="0" baseline="0" dirty="0">
                <a:ln>
                  <a:noFill/>
                </a:ln>
                <a:solidFill>
                  <a:schemeClr val="tx1"/>
                </a:solidFill>
                <a:effectLst/>
                <a:latin typeface="Arial Unicode MS"/>
              </a:rPr>
              <a:t>:  Full Carrier Name</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b="1" dirty="0">
                <a:latin typeface="Arial Unicode MS"/>
              </a:rPr>
              <a:t>A</a:t>
            </a:r>
            <a:r>
              <a:rPr kumimoji="0" lang="en-US" altLang="en-US" sz="1400" b="1" i="0" u="none" strike="noStrike" cap="none" normalizeH="0" baseline="0" dirty="0">
                <a:ln>
                  <a:noFill/>
                </a:ln>
                <a:solidFill>
                  <a:schemeClr val="tx1"/>
                </a:solidFill>
                <a:effectLst/>
                <a:latin typeface="Arial Unicode MS"/>
              </a:rPr>
              <a:t>irport(object)   </a:t>
            </a:r>
            <a:r>
              <a:rPr kumimoji="0" lang="en-US" altLang="en-US" sz="1400" b="0" i="0" u="none" strike="noStrike" cap="none" normalizeH="0" baseline="0" dirty="0">
                <a:ln>
                  <a:noFill/>
                </a:ln>
                <a:solidFill>
                  <a:schemeClr val="tx1"/>
                </a:solidFill>
                <a:effectLst/>
                <a:latin typeface="Arial Unicode MS"/>
              </a:rPr>
              <a:t>:  IATA Airport Code</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b="1" dirty="0">
                <a:latin typeface="Arial Unicode MS"/>
              </a:rPr>
              <a:t>A</a:t>
            </a:r>
            <a:r>
              <a:rPr kumimoji="0" lang="en-US" altLang="en-US" sz="1400" b="1" i="0" u="none" strike="noStrike" cap="none" normalizeH="0" baseline="0" dirty="0">
                <a:ln>
                  <a:noFill/>
                </a:ln>
                <a:solidFill>
                  <a:schemeClr val="tx1"/>
                </a:solidFill>
                <a:effectLst/>
                <a:latin typeface="Arial Unicode MS"/>
              </a:rPr>
              <a:t>irport_name</a:t>
            </a:r>
            <a:r>
              <a:rPr lang="en-US" altLang="en-US" sz="1400" b="1" dirty="0">
                <a:latin typeface="Arial Unicode MS"/>
              </a:rPr>
              <a:t>(</a:t>
            </a:r>
            <a:r>
              <a:rPr kumimoji="0" lang="en-US" altLang="en-US" sz="1400" b="1" i="0" u="none" strike="noStrike" cap="none" normalizeH="0" baseline="0" dirty="0">
                <a:ln>
                  <a:noFill/>
                </a:ln>
                <a:solidFill>
                  <a:schemeClr val="tx1"/>
                </a:solidFill>
                <a:effectLst/>
                <a:latin typeface="Arial Unicode MS"/>
              </a:rPr>
              <a:t>object)   </a:t>
            </a:r>
            <a:r>
              <a:rPr kumimoji="0" lang="en-US" altLang="en-US" sz="1400" b="0" i="0" u="none" strike="noStrike" cap="none" normalizeH="0" baseline="0" dirty="0">
                <a:ln>
                  <a:noFill/>
                </a:ln>
                <a:solidFill>
                  <a:schemeClr val="tx1"/>
                </a:solidFill>
                <a:effectLst/>
                <a:latin typeface="Arial Unicode MS"/>
              </a:rPr>
              <a:t>:  Full Airport Name</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b="1" dirty="0">
                <a:latin typeface="Arial Unicode MS"/>
              </a:rPr>
              <a:t>A</a:t>
            </a:r>
            <a:r>
              <a:rPr kumimoji="0" lang="en-US" altLang="en-US" sz="1400" b="1" i="0" u="none" strike="noStrike" cap="none" normalizeH="0" baseline="0" dirty="0">
                <a:ln>
                  <a:noFill/>
                </a:ln>
                <a:solidFill>
                  <a:schemeClr val="tx1"/>
                </a:solidFill>
                <a:effectLst/>
                <a:latin typeface="Arial Unicode MS"/>
              </a:rPr>
              <a:t>rr_flights</a:t>
            </a:r>
            <a:r>
              <a:rPr lang="en-US" altLang="en-US" sz="1400" b="1" dirty="0">
                <a:latin typeface="Arial Unicode MS"/>
              </a:rPr>
              <a:t>(</a:t>
            </a:r>
            <a:r>
              <a:rPr kumimoji="0" lang="en-US" altLang="en-US" sz="1400" b="1" i="0" u="none" strike="noStrike" cap="none" normalizeH="0" baseline="0" dirty="0">
                <a:ln>
                  <a:noFill/>
                </a:ln>
                <a:solidFill>
                  <a:schemeClr val="tx1"/>
                </a:solidFill>
                <a:effectLst/>
                <a:latin typeface="Arial Unicode MS"/>
              </a:rPr>
              <a:t>float64)  </a:t>
            </a:r>
            <a:r>
              <a:rPr kumimoji="0" lang="en-US" altLang="en-US" sz="1400" b="0" i="0" u="none" strike="noStrike" cap="none" normalizeH="0" baseline="0" dirty="0">
                <a:ln>
                  <a:noFill/>
                </a:ln>
                <a:solidFill>
                  <a:schemeClr val="tx1"/>
                </a:solidFill>
                <a:effectLst/>
                <a:latin typeface="Arial Unicode MS"/>
              </a:rPr>
              <a:t>:  The total number of arriving flights for the carrier-airport pair for the month specified</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b="1" dirty="0">
                <a:latin typeface="Arial Unicode MS"/>
              </a:rPr>
              <a:t>A</a:t>
            </a:r>
            <a:r>
              <a:rPr kumimoji="0" lang="en-US" altLang="en-US" sz="1400" b="1" i="0" u="none" strike="noStrike" cap="none" normalizeH="0" baseline="0" dirty="0">
                <a:ln>
                  <a:noFill/>
                </a:ln>
                <a:solidFill>
                  <a:schemeClr val="tx1"/>
                </a:solidFill>
                <a:effectLst/>
                <a:latin typeface="Arial Unicode MS"/>
              </a:rPr>
              <a:t>rr_del15(float64)  </a:t>
            </a:r>
            <a:r>
              <a:rPr kumimoji="0" lang="en-US" altLang="en-US" sz="1400" b="0" i="0" u="none" strike="noStrike" cap="none" normalizeH="0" baseline="0" dirty="0">
                <a:ln>
                  <a:noFill/>
                </a:ln>
                <a:solidFill>
                  <a:schemeClr val="tx1"/>
                </a:solidFill>
                <a:effectLst/>
                <a:latin typeface="Arial Unicode MS"/>
              </a:rPr>
              <a:t>:    The number of arriving flights that were delayed. A flight is considered delayed when it arrives more than 15 minutes after the scheduled arrival time.</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b="1" dirty="0">
                <a:latin typeface="Arial Unicode MS"/>
              </a:rPr>
              <a:t>C</a:t>
            </a:r>
            <a:r>
              <a:rPr kumimoji="0" lang="en-US" altLang="en-US" sz="1400" b="1" i="0" u="none" strike="noStrike" cap="none" normalizeH="0" baseline="0" dirty="0">
                <a:ln>
                  <a:noFill/>
                </a:ln>
                <a:solidFill>
                  <a:schemeClr val="tx1"/>
                </a:solidFill>
                <a:effectLst/>
                <a:latin typeface="Arial Unicode MS"/>
              </a:rPr>
              <a:t>arrier_ct</a:t>
            </a:r>
            <a:r>
              <a:rPr lang="en-US" altLang="en-US" sz="1400" b="1" dirty="0">
                <a:latin typeface="Arial Unicode MS"/>
              </a:rPr>
              <a:t>(</a:t>
            </a:r>
            <a:r>
              <a:rPr kumimoji="0" lang="en-US" altLang="en-US" sz="1400" b="1" i="0" u="none" strike="noStrike" cap="none" normalizeH="0" baseline="0" dirty="0">
                <a:ln>
                  <a:noFill/>
                </a:ln>
                <a:solidFill>
                  <a:schemeClr val="tx1"/>
                </a:solidFill>
                <a:effectLst/>
                <a:latin typeface="Arial Unicode MS"/>
              </a:rPr>
              <a:t>float64)   </a:t>
            </a:r>
            <a:r>
              <a:rPr kumimoji="0" lang="en-US" altLang="en-US" sz="1400" b="0" i="0" u="none" strike="noStrike" cap="none" normalizeH="0" baseline="0" dirty="0">
                <a:ln>
                  <a:noFill/>
                </a:ln>
                <a:solidFill>
                  <a:schemeClr val="tx1"/>
                </a:solidFill>
                <a:effectLst/>
                <a:latin typeface="Arial Unicode MS"/>
              </a:rPr>
              <a:t>:     The number of arriving flights delayed due to carrier issues</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b="1" dirty="0">
                <a:latin typeface="Arial Unicode MS"/>
              </a:rPr>
              <a:t>W</a:t>
            </a:r>
            <a:r>
              <a:rPr kumimoji="0" lang="en-US" altLang="en-US" sz="1400" b="1" i="0" u="none" strike="noStrike" cap="none" normalizeH="0" baseline="0" dirty="0">
                <a:ln>
                  <a:noFill/>
                </a:ln>
                <a:solidFill>
                  <a:schemeClr val="tx1"/>
                </a:solidFill>
                <a:effectLst/>
                <a:latin typeface="Arial Unicode MS"/>
              </a:rPr>
              <a:t>eather_ct</a:t>
            </a:r>
            <a:r>
              <a:rPr lang="en-US" altLang="en-US" sz="1400" b="1" dirty="0">
                <a:latin typeface="Arial Unicode MS"/>
              </a:rPr>
              <a:t>(</a:t>
            </a:r>
            <a:r>
              <a:rPr kumimoji="0" lang="en-US" altLang="en-US" sz="1400" b="1" i="0" u="none" strike="noStrike" cap="none" normalizeH="0" baseline="0" dirty="0">
                <a:ln>
                  <a:noFill/>
                </a:ln>
                <a:solidFill>
                  <a:schemeClr val="tx1"/>
                </a:solidFill>
                <a:effectLst/>
                <a:latin typeface="Arial Unicode MS"/>
              </a:rPr>
              <a:t>float64)   </a:t>
            </a:r>
            <a:r>
              <a:rPr kumimoji="0" lang="en-US" altLang="en-US" sz="1400" b="0" i="0" u="none" strike="noStrike" cap="none" normalizeH="0" baseline="0" dirty="0">
                <a:ln>
                  <a:noFill/>
                </a:ln>
                <a:solidFill>
                  <a:schemeClr val="tx1"/>
                </a:solidFill>
                <a:effectLst/>
                <a:latin typeface="Arial Unicode MS"/>
              </a:rPr>
              <a:t>:    The number of arriving flights delayed due to weather issues</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b="1" dirty="0">
                <a:latin typeface="Arial Unicode MS"/>
              </a:rPr>
              <a:t>N</a:t>
            </a:r>
            <a:r>
              <a:rPr kumimoji="0" lang="en-US" altLang="en-US" sz="1400" b="1" i="0" u="none" strike="noStrike" cap="none" normalizeH="0" baseline="0" dirty="0">
                <a:ln>
                  <a:noFill/>
                </a:ln>
                <a:solidFill>
                  <a:schemeClr val="tx1"/>
                </a:solidFill>
                <a:effectLst/>
                <a:latin typeface="Arial Unicode MS"/>
              </a:rPr>
              <a:t>as_ct</a:t>
            </a:r>
            <a:r>
              <a:rPr lang="en-US" altLang="en-US" sz="1400" b="1" dirty="0">
                <a:latin typeface="Arial Unicode MS"/>
              </a:rPr>
              <a:t>(</a:t>
            </a:r>
            <a:r>
              <a:rPr kumimoji="0" lang="en-US" altLang="en-US" sz="1400" b="1" i="0" u="none" strike="noStrike" cap="none" normalizeH="0" baseline="0" dirty="0">
                <a:ln>
                  <a:noFill/>
                </a:ln>
                <a:solidFill>
                  <a:schemeClr val="tx1"/>
                </a:solidFill>
                <a:effectLst/>
                <a:latin typeface="Arial Unicode MS"/>
              </a:rPr>
              <a:t>float64)   </a:t>
            </a:r>
            <a:r>
              <a:rPr kumimoji="0" lang="en-US" altLang="en-US" sz="1400" b="0" i="0" u="none" strike="noStrike" cap="none" normalizeH="0" baseline="0" dirty="0">
                <a:ln>
                  <a:noFill/>
                </a:ln>
                <a:solidFill>
                  <a:schemeClr val="tx1"/>
                </a:solidFill>
                <a:effectLst/>
                <a:latin typeface="Arial Unicode MS"/>
              </a:rPr>
              <a:t>:    The number of arriving flights delayed due to national air system issues</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b="1" dirty="0">
                <a:latin typeface="Arial Unicode MS"/>
              </a:rPr>
              <a:t>S</a:t>
            </a:r>
            <a:r>
              <a:rPr kumimoji="0" lang="en-US" altLang="en-US" sz="1400" b="1" i="0" u="none" strike="noStrike" cap="none" normalizeH="0" baseline="0" dirty="0">
                <a:ln>
                  <a:noFill/>
                </a:ln>
                <a:solidFill>
                  <a:schemeClr val="tx1"/>
                </a:solidFill>
                <a:effectLst/>
                <a:latin typeface="Arial Unicode MS"/>
              </a:rPr>
              <a:t>ecurity_ct</a:t>
            </a:r>
            <a:r>
              <a:rPr lang="en-US" altLang="en-US" sz="1400" b="1" dirty="0">
                <a:latin typeface="Arial Unicode MS"/>
              </a:rPr>
              <a:t>(</a:t>
            </a:r>
            <a:r>
              <a:rPr kumimoji="0" lang="en-US" altLang="en-US" sz="1400" b="1" i="0" u="none" strike="noStrike" cap="none" normalizeH="0" baseline="0" dirty="0">
                <a:ln>
                  <a:noFill/>
                </a:ln>
                <a:solidFill>
                  <a:schemeClr val="tx1"/>
                </a:solidFill>
                <a:effectLst/>
                <a:latin typeface="Arial Unicode MS"/>
              </a:rPr>
              <a:t>float64)  </a:t>
            </a:r>
            <a:r>
              <a:rPr kumimoji="0" lang="en-US" altLang="en-US" sz="1400" b="0" i="0" u="none" strike="noStrike" cap="none" normalizeH="0" baseline="0" dirty="0">
                <a:ln>
                  <a:noFill/>
                </a:ln>
                <a:solidFill>
                  <a:schemeClr val="tx1"/>
                </a:solidFill>
                <a:effectLst/>
                <a:latin typeface="Arial Unicode MS"/>
              </a:rPr>
              <a:t>:   The number of arriving flights delayed due to security issues</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b="1" dirty="0">
                <a:latin typeface="Arial Unicode MS"/>
              </a:rPr>
              <a:t>L</a:t>
            </a:r>
            <a:r>
              <a:rPr kumimoji="0" lang="en-US" altLang="en-US" sz="1400" b="1" i="0" u="none" strike="noStrike" cap="none" normalizeH="0" baseline="0" dirty="0">
                <a:ln>
                  <a:noFill/>
                </a:ln>
                <a:solidFill>
                  <a:schemeClr val="tx1"/>
                </a:solidFill>
                <a:effectLst/>
                <a:latin typeface="Arial Unicode MS"/>
              </a:rPr>
              <a:t>ate_aircraft_ct</a:t>
            </a:r>
            <a:r>
              <a:rPr lang="en-US" altLang="en-US" sz="1400" b="1" dirty="0">
                <a:latin typeface="Arial Unicode MS"/>
              </a:rPr>
              <a:t>(</a:t>
            </a:r>
            <a:r>
              <a:rPr kumimoji="0" lang="en-US" altLang="en-US" sz="1400" b="1" i="0" u="none" strike="noStrike" cap="none" normalizeH="0" baseline="0" dirty="0">
                <a:ln>
                  <a:noFill/>
                </a:ln>
                <a:solidFill>
                  <a:schemeClr val="tx1"/>
                </a:solidFill>
                <a:effectLst/>
                <a:latin typeface="Arial Unicode MS"/>
              </a:rPr>
              <a:t>float64)   </a:t>
            </a:r>
            <a:r>
              <a:rPr kumimoji="0" lang="en-US" altLang="en-US" sz="1400" b="0" i="0" u="none" strike="noStrike" cap="none" normalizeH="0" baseline="0" dirty="0">
                <a:ln>
                  <a:noFill/>
                </a:ln>
                <a:solidFill>
                  <a:schemeClr val="tx1"/>
                </a:solidFill>
                <a:effectLst/>
                <a:latin typeface="Arial Unicode MS"/>
              </a:rPr>
              <a:t>:  The number of arriving flights delayed due to the late arrival of an earlier aircraft</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b="1" dirty="0">
                <a:latin typeface="Arial Unicode MS"/>
              </a:rPr>
              <a:t>A</a:t>
            </a:r>
            <a:r>
              <a:rPr kumimoji="0" lang="en-US" altLang="en-US" sz="1400" b="1" i="0" u="none" strike="noStrike" cap="none" normalizeH="0" baseline="0" dirty="0">
                <a:ln>
                  <a:noFill/>
                </a:ln>
                <a:solidFill>
                  <a:schemeClr val="tx1"/>
                </a:solidFill>
                <a:effectLst/>
                <a:latin typeface="Arial Unicode MS"/>
              </a:rPr>
              <a:t>rr_cancelled</a:t>
            </a:r>
            <a:r>
              <a:rPr lang="en-US" altLang="en-US" sz="1400" b="1" dirty="0">
                <a:latin typeface="Arial Unicode MS"/>
              </a:rPr>
              <a:t>(</a:t>
            </a:r>
            <a:r>
              <a:rPr kumimoji="0" lang="en-US" altLang="en-US" sz="1400" b="1" i="0" u="none" strike="noStrike" cap="none" normalizeH="0" baseline="0" dirty="0">
                <a:ln>
                  <a:noFill/>
                </a:ln>
                <a:solidFill>
                  <a:schemeClr val="tx1"/>
                </a:solidFill>
                <a:effectLst/>
                <a:latin typeface="Arial Unicode MS"/>
              </a:rPr>
              <a:t>float64)   </a:t>
            </a:r>
            <a:r>
              <a:rPr kumimoji="0" lang="en-US" altLang="en-US" sz="1400" b="0" i="0" u="none" strike="noStrike" cap="none" normalizeH="0" baseline="0" dirty="0">
                <a:ln>
                  <a:noFill/>
                </a:ln>
                <a:solidFill>
                  <a:schemeClr val="tx1"/>
                </a:solidFill>
                <a:effectLst/>
                <a:latin typeface="Arial Unicode MS"/>
              </a:rPr>
              <a:t>:   The number of cancelled flights for the carrier-airport pair for the month specified</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b="1" dirty="0">
                <a:latin typeface="Arial Unicode MS"/>
              </a:rPr>
              <a:t>A</a:t>
            </a:r>
            <a:r>
              <a:rPr kumimoji="0" lang="en-US" altLang="en-US" sz="1400" b="1" i="0" u="none" strike="noStrike" cap="none" normalizeH="0" baseline="0" dirty="0">
                <a:ln>
                  <a:noFill/>
                </a:ln>
                <a:solidFill>
                  <a:schemeClr val="tx1"/>
                </a:solidFill>
                <a:effectLst/>
                <a:latin typeface="Arial Unicode MS"/>
              </a:rPr>
              <a:t>rr_diverted</a:t>
            </a:r>
            <a:r>
              <a:rPr lang="en-US" altLang="en-US" sz="1400" b="1" dirty="0">
                <a:latin typeface="Arial Unicode MS"/>
              </a:rPr>
              <a:t>(</a:t>
            </a:r>
            <a:r>
              <a:rPr kumimoji="0" lang="en-US" altLang="en-US" sz="1400" b="1" i="0" u="none" strike="noStrike" cap="none" normalizeH="0" baseline="0" dirty="0">
                <a:ln>
                  <a:noFill/>
                </a:ln>
                <a:solidFill>
                  <a:schemeClr val="tx1"/>
                </a:solidFill>
                <a:effectLst/>
                <a:latin typeface="Arial Unicode MS"/>
              </a:rPr>
              <a:t>float64)   </a:t>
            </a:r>
            <a:r>
              <a:rPr kumimoji="0" lang="en-US" altLang="en-US" sz="1400" b="0" i="0" u="none" strike="noStrike" cap="none" normalizeH="0" baseline="0" dirty="0">
                <a:ln>
                  <a:noFill/>
                </a:ln>
                <a:solidFill>
                  <a:schemeClr val="tx1"/>
                </a:solidFill>
                <a:effectLst/>
                <a:latin typeface="Arial Unicode MS"/>
              </a:rPr>
              <a:t>:   The number of diverted flights for the carrier-airport pair for the month specified</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b="1" dirty="0">
                <a:latin typeface="Arial Unicode MS"/>
              </a:rPr>
              <a:t>A</a:t>
            </a:r>
            <a:r>
              <a:rPr kumimoji="0" lang="en-US" altLang="en-US" sz="1400" b="1" i="0" u="none" strike="noStrike" cap="none" normalizeH="0" baseline="0" dirty="0">
                <a:ln>
                  <a:noFill/>
                </a:ln>
                <a:solidFill>
                  <a:schemeClr val="tx1"/>
                </a:solidFill>
                <a:effectLst/>
                <a:latin typeface="Arial Unicode MS"/>
              </a:rPr>
              <a:t>rr_delay</a:t>
            </a:r>
            <a:r>
              <a:rPr lang="en-US" altLang="en-US" sz="1400" b="1" dirty="0">
                <a:latin typeface="Arial Unicode MS"/>
              </a:rPr>
              <a:t>(</a:t>
            </a:r>
            <a:r>
              <a:rPr kumimoji="0" lang="en-US" altLang="en-US" sz="1400" b="1" i="0" u="none" strike="noStrike" cap="none" normalizeH="0" baseline="0" dirty="0">
                <a:ln>
                  <a:noFill/>
                </a:ln>
                <a:solidFill>
                  <a:schemeClr val="tx1"/>
                </a:solidFill>
                <a:effectLst/>
                <a:latin typeface="Arial Unicode MS"/>
              </a:rPr>
              <a:t>float64)   </a:t>
            </a:r>
            <a:r>
              <a:rPr kumimoji="0" lang="en-US" altLang="en-US" sz="1400" b="0" i="0" u="none" strike="noStrike" cap="none" normalizeH="0" baseline="0" dirty="0">
                <a:ln>
                  <a:noFill/>
                </a:ln>
                <a:solidFill>
                  <a:schemeClr val="tx1"/>
                </a:solidFill>
                <a:effectLst/>
                <a:latin typeface="Arial Unicode MS"/>
              </a:rPr>
              <a:t>:  The total number of delay minutes</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b="1" dirty="0">
                <a:latin typeface="Arial Unicode MS"/>
              </a:rPr>
              <a:t>C</a:t>
            </a:r>
            <a:r>
              <a:rPr kumimoji="0" lang="en-US" altLang="en-US" sz="1400" b="1" i="0" u="none" strike="noStrike" cap="none" normalizeH="0" baseline="0" dirty="0">
                <a:ln>
                  <a:noFill/>
                </a:ln>
                <a:solidFill>
                  <a:schemeClr val="tx1"/>
                </a:solidFill>
                <a:effectLst/>
                <a:latin typeface="Arial Unicode MS"/>
              </a:rPr>
              <a:t>arrier_delay</a:t>
            </a:r>
            <a:r>
              <a:rPr lang="en-US" altLang="en-US" sz="1400" b="1" dirty="0">
                <a:latin typeface="Arial Unicode MS"/>
              </a:rPr>
              <a:t>(</a:t>
            </a:r>
            <a:r>
              <a:rPr kumimoji="0" lang="en-US" altLang="en-US" sz="1400" b="1" i="0" u="none" strike="noStrike" cap="none" normalizeH="0" baseline="0" dirty="0">
                <a:ln>
                  <a:noFill/>
                </a:ln>
                <a:solidFill>
                  <a:schemeClr val="tx1"/>
                </a:solidFill>
                <a:effectLst/>
                <a:latin typeface="Arial Unicode MS"/>
              </a:rPr>
              <a:t>float64)   </a:t>
            </a:r>
            <a:r>
              <a:rPr kumimoji="0" lang="en-US" altLang="en-US" sz="1400" b="0" i="0" u="none" strike="noStrike" cap="none" normalizeH="0" baseline="0" dirty="0">
                <a:ln>
                  <a:noFill/>
                </a:ln>
                <a:solidFill>
                  <a:schemeClr val="tx1"/>
                </a:solidFill>
                <a:effectLst/>
                <a:latin typeface="Arial Unicode MS"/>
              </a:rPr>
              <a:t>:  The total number of delay minutes due to carrier issues</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b="1" dirty="0">
                <a:latin typeface="Arial Unicode MS"/>
              </a:rPr>
              <a:t>W</a:t>
            </a:r>
            <a:r>
              <a:rPr kumimoji="0" lang="en-US" altLang="en-US" sz="1400" b="1" i="0" u="none" strike="noStrike" cap="none" normalizeH="0" baseline="0" dirty="0">
                <a:ln>
                  <a:noFill/>
                </a:ln>
                <a:solidFill>
                  <a:schemeClr val="tx1"/>
                </a:solidFill>
                <a:effectLst/>
                <a:latin typeface="Arial Unicode MS"/>
              </a:rPr>
              <a:t>eather_delay</a:t>
            </a:r>
            <a:r>
              <a:rPr lang="en-US" altLang="en-US" sz="1400" b="1" dirty="0">
                <a:latin typeface="Arial Unicode MS"/>
              </a:rPr>
              <a:t>(</a:t>
            </a:r>
            <a:r>
              <a:rPr kumimoji="0" lang="en-US" altLang="en-US" sz="1400" b="1" i="0" u="none" strike="noStrike" cap="none" normalizeH="0" baseline="0" dirty="0">
                <a:ln>
                  <a:noFill/>
                </a:ln>
                <a:solidFill>
                  <a:schemeClr val="tx1"/>
                </a:solidFill>
                <a:effectLst/>
                <a:latin typeface="Arial Unicode MS"/>
              </a:rPr>
              <a:t>float64)   </a:t>
            </a:r>
            <a:r>
              <a:rPr kumimoji="0" lang="en-US" altLang="en-US" sz="1400" b="0" i="0" u="none" strike="noStrike" cap="none" normalizeH="0" baseline="0" dirty="0">
                <a:ln>
                  <a:noFill/>
                </a:ln>
                <a:solidFill>
                  <a:schemeClr val="tx1"/>
                </a:solidFill>
                <a:effectLst/>
                <a:latin typeface="Arial Unicode MS"/>
              </a:rPr>
              <a:t>:  The total number of delay minutes due to weather issues</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b="1" dirty="0">
                <a:latin typeface="Arial Unicode MS"/>
              </a:rPr>
              <a:t>N</a:t>
            </a:r>
            <a:r>
              <a:rPr kumimoji="0" lang="en-US" altLang="en-US" sz="1400" b="1" i="0" u="none" strike="noStrike" cap="none" normalizeH="0" baseline="0" dirty="0">
                <a:ln>
                  <a:noFill/>
                </a:ln>
                <a:solidFill>
                  <a:schemeClr val="tx1"/>
                </a:solidFill>
                <a:effectLst/>
                <a:latin typeface="Arial Unicode MS"/>
              </a:rPr>
              <a:t>as_delay(float64)   </a:t>
            </a:r>
            <a:r>
              <a:rPr kumimoji="0" lang="en-US" altLang="en-US" sz="1400" b="0" i="0" u="none" strike="noStrike" cap="none" normalizeH="0" baseline="0" dirty="0">
                <a:ln>
                  <a:noFill/>
                </a:ln>
                <a:solidFill>
                  <a:schemeClr val="tx1"/>
                </a:solidFill>
                <a:effectLst/>
                <a:latin typeface="Arial Unicode MS"/>
              </a:rPr>
              <a:t>:  The total number of delay minutes due to  national air system issues</a:t>
            </a:r>
          </a:p>
          <a:p>
            <a:pPr marL="285750" indent="-285750" algn="just" eaLnBrk="0" fontAlgn="base" hangingPunct="0">
              <a:spcAft>
                <a:spcPct val="0"/>
              </a:spcAft>
              <a:buFont typeface="Arial" panose="020B0604020202020204" pitchFamily="34" charset="0"/>
              <a:buChar char="•"/>
            </a:pPr>
            <a:r>
              <a:rPr lang="en-US" altLang="en-US" sz="1400" b="1" dirty="0">
                <a:latin typeface="Arial Unicode MS"/>
              </a:rPr>
              <a:t>S</a:t>
            </a:r>
            <a:r>
              <a:rPr kumimoji="0" lang="en-US" altLang="en-US" sz="1400" b="1" i="0" u="none" strike="noStrike" cap="none" normalizeH="0" baseline="0" dirty="0">
                <a:ln>
                  <a:noFill/>
                </a:ln>
                <a:solidFill>
                  <a:schemeClr val="tx1"/>
                </a:solidFill>
                <a:effectLst/>
                <a:latin typeface="Arial Unicode MS"/>
              </a:rPr>
              <a:t>ecurity_delay(float64)   </a:t>
            </a:r>
            <a:r>
              <a:rPr kumimoji="0" lang="en-US" altLang="en-US" sz="1400" b="0" i="0" u="none" strike="noStrike" cap="none" normalizeH="0" baseline="0" dirty="0">
                <a:ln>
                  <a:noFill/>
                </a:ln>
                <a:solidFill>
                  <a:schemeClr val="tx1"/>
                </a:solidFill>
                <a:effectLst/>
                <a:latin typeface="Arial Unicode MS"/>
              </a:rPr>
              <a:t>:  The total number of delay minutes due to security issues</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b="1" dirty="0">
                <a:latin typeface="Arial Unicode MS"/>
              </a:rPr>
              <a:t>L</a:t>
            </a:r>
            <a:r>
              <a:rPr kumimoji="0" lang="en-US" altLang="en-US" sz="1400" b="1" i="0" u="none" strike="noStrike" cap="none" normalizeH="0" baseline="0" dirty="0">
                <a:ln>
                  <a:noFill/>
                </a:ln>
                <a:solidFill>
                  <a:schemeClr val="tx1"/>
                </a:solidFill>
                <a:effectLst/>
                <a:latin typeface="Arial Unicode MS"/>
              </a:rPr>
              <a:t>ate_aircraft_delay</a:t>
            </a:r>
            <a:r>
              <a:rPr lang="en-US" altLang="en-US" sz="1400" b="1" dirty="0">
                <a:latin typeface="Arial Unicode MS"/>
              </a:rPr>
              <a:t>(</a:t>
            </a:r>
            <a:r>
              <a:rPr kumimoji="0" lang="en-US" altLang="en-US" sz="1400" b="1" i="0" u="none" strike="noStrike" cap="none" normalizeH="0" baseline="0" dirty="0">
                <a:ln>
                  <a:noFill/>
                </a:ln>
                <a:solidFill>
                  <a:schemeClr val="tx1"/>
                </a:solidFill>
                <a:effectLst/>
                <a:latin typeface="Arial Unicode MS"/>
              </a:rPr>
              <a:t>float64)   </a:t>
            </a:r>
            <a:r>
              <a:rPr kumimoji="0" lang="en-US" altLang="en-US" sz="1400" b="0" i="0" u="none" strike="noStrike" cap="none" normalizeH="0" baseline="0" dirty="0">
                <a:ln>
                  <a:noFill/>
                </a:ln>
                <a:solidFill>
                  <a:schemeClr val="tx1"/>
                </a:solidFill>
                <a:effectLst/>
                <a:latin typeface="Arial Unicode MS"/>
              </a:rPr>
              <a:t>:  The total number of delay minutes due to the late arrival of an earlier aircraft</a:t>
            </a:r>
          </a:p>
          <a:p>
            <a:pPr marL="285750" marR="0" lvl="0" indent="-285750" algn="just" defTabSz="914400" rtl="0" eaLnBrk="0" fontAlgn="base" latinLnBrk="0" hangingPunct="0">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Arial Unicode MS"/>
              </a:rPr>
              <a:t>Unnamed: 21(float64)</a:t>
            </a:r>
            <a:r>
              <a:rPr kumimoji="0" lang="en-US" altLang="en-US" sz="1400" b="1" i="0" u="none" strike="noStrike" cap="none" normalizeH="0" baseline="0" dirty="0">
                <a:ln>
                  <a:noFill/>
                </a:ln>
                <a:solidFill>
                  <a:schemeClr val="tx1"/>
                </a:solidFill>
                <a:effectLst/>
              </a:rPr>
              <a:t>  </a:t>
            </a:r>
            <a:endParaRPr kumimoji="0" lang="en-US" altLang="en-US" sz="1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72872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78038" y="90100"/>
            <a:ext cx="10515600" cy="626873"/>
          </a:xfrm>
        </p:spPr>
        <p:txBody>
          <a:bodyPr>
            <a:normAutofit/>
          </a:bodyPr>
          <a:lstStyle/>
          <a:p>
            <a:r>
              <a:rPr lang="en-US" sz="2800" dirty="0"/>
              <a:t>Comparison of Models</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40</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graphicFrame>
        <p:nvGraphicFramePr>
          <p:cNvPr id="3" name="Table 2">
            <a:extLst>
              <a:ext uri="{FF2B5EF4-FFF2-40B4-BE49-F238E27FC236}">
                <a16:creationId xmlns:a16="http://schemas.microsoft.com/office/drawing/2014/main" id="{1ADD9E0A-8227-F844-1496-32C2DCFCACBF}"/>
              </a:ext>
            </a:extLst>
          </p:cNvPr>
          <p:cNvGraphicFramePr>
            <a:graphicFrameLocks noGrp="1"/>
          </p:cNvGraphicFramePr>
          <p:nvPr>
            <p:extLst>
              <p:ext uri="{D42A27DB-BD31-4B8C-83A1-F6EECF244321}">
                <p14:modId xmlns:p14="http://schemas.microsoft.com/office/powerpoint/2010/main" val="875733036"/>
              </p:ext>
            </p:extLst>
          </p:nvPr>
        </p:nvGraphicFramePr>
        <p:xfrm>
          <a:off x="838200" y="1030819"/>
          <a:ext cx="10220415" cy="4330095"/>
        </p:xfrm>
        <a:graphic>
          <a:graphicData uri="http://schemas.openxmlformats.org/drawingml/2006/table">
            <a:tbl>
              <a:tblPr firstRow="1" bandRow="1">
                <a:tableStyleId>{F5AB1C69-6EDB-4FF4-983F-18BD219EF322}</a:tableStyleId>
              </a:tblPr>
              <a:tblGrid>
                <a:gridCol w="2873829">
                  <a:extLst>
                    <a:ext uri="{9D8B030D-6E8A-4147-A177-3AD203B41FA5}">
                      <a16:colId xmlns:a16="http://schemas.microsoft.com/office/drawing/2014/main" val="2468265285"/>
                    </a:ext>
                  </a:extLst>
                </a:gridCol>
                <a:gridCol w="1105266">
                  <a:extLst>
                    <a:ext uri="{9D8B030D-6E8A-4147-A177-3AD203B41FA5}">
                      <a16:colId xmlns:a16="http://schemas.microsoft.com/office/drawing/2014/main" val="3776970678"/>
                    </a:ext>
                  </a:extLst>
                </a:gridCol>
                <a:gridCol w="2080440">
                  <a:extLst>
                    <a:ext uri="{9D8B030D-6E8A-4147-A177-3AD203B41FA5}">
                      <a16:colId xmlns:a16="http://schemas.microsoft.com/office/drawing/2014/main" val="4054556157"/>
                    </a:ext>
                  </a:extLst>
                </a:gridCol>
                <a:gridCol w="2080440">
                  <a:extLst>
                    <a:ext uri="{9D8B030D-6E8A-4147-A177-3AD203B41FA5}">
                      <a16:colId xmlns:a16="http://schemas.microsoft.com/office/drawing/2014/main" val="1862374189"/>
                    </a:ext>
                  </a:extLst>
                </a:gridCol>
                <a:gridCol w="2080440">
                  <a:extLst>
                    <a:ext uri="{9D8B030D-6E8A-4147-A177-3AD203B41FA5}">
                      <a16:colId xmlns:a16="http://schemas.microsoft.com/office/drawing/2014/main" val="1162947553"/>
                    </a:ext>
                  </a:extLst>
                </a:gridCol>
              </a:tblGrid>
              <a:tr h="527145">
                <a:tc>
                  <a:txBody>
                    <a:bodyPr/>
                    <a:lstStyle/>
                    <a:p>
                      <a:pPr algn="ctr"/>
                      <a:r>
                        <a:rPr lang="en-US" dirty="0"/>
                        <a:t>ML method   </a:t>
                      </a:r>
                    </a:p>
                  </a:txBody>
                  <a:tcPr/>
                </a:tc>
                <a:tc>
                  <a:txBody>
                    <a:bodyPr/>
                    <a:lstStyle/>
                    <a:p>
                      <a:pPr algn="ctr"/>
                      <a:r>
                        <a:rPr lang="en-US" dirty="0"/>
                        <a:t>MAE</a:t>
                      </a:r>
                    </a:p>
                  </a:txBody>
                  <a:tcPr/>
                </a:tc>
                <a:tc>
                  <a:txBody>
                    <a:bodyPr/>
                    <a:lstStyle/>
                    <a:p>
                      <a:pPr algn="ctr"/>
                      <a:r>
                        <a:rPr lang="en-US" dirty="0"/>
                        <a:t>MSE</a:t>
                      </a:r>
                    </a:p>
                  </a:txBody>
                  <a:tcPr/>
                </a:tc>
                <a:tc>
                  <a:txBody>
                    <a:bodyPr/>
                    <a:lstStyle/>
                    <a:p>
                      <a:pPr algn="ctr"/>
                      <a:r>
                        <a:rPr lang="en-US" dirty="0"/>
                        <a:t>R2-Score</a:t>
                      </a:r>
                    </a:p>
                  </a:txBody>
                  <a:tcPr/>
                </a:tc>
                <a:tc>
                  <a:txBody>
                    <a:bodyPr/>
                    <a:lstStyle/>
                    <a:p>
                      <a:pPr algn="ctr"/>
                      <a:r>
                        <a:rPr lang="en-US" dirty="0"/>
                        <a:t>Execution Time</a:t>
                      </a:r>
                    </a:p>
                  </a:txBody>
                  <a:tcPr/>
                </a:tc>
                <a:extLst>
                  <a:ext uri="{0D108BD9-81ED-4DB2-BD59-A6C34878D82A}">
                    <a16:rowId xmlns:a16="http://schemas.microsoft.com/office/drawing/2014/main" val="3673111587"/>
                  </a:ext>
                </a:extLst>
              </a:tr>
              <a:tr h="527145">
                <a:tc>
                  <a:txBody>
                    <a:bodyPr/>
                    <a:lstStyle/>
                    <a:p>
                      <a:pPr algn="ctr"/>
                      <a:r>
                        <a:rPr lang="en-US" dirty="0"/>
                        <a:t>Linear Regression</a:t>
                      </a:r>
                    </a:p>
                  </a:txBody>
                  <a:tcPr/>
                </a:tc>
                <a:tc>
                  <a:txBody>
                    <a:bodyPr/>
                    <a:lstStyle/>
                    <a:p>
                      <a:pPr algn="ctr"/>
                      <a:r>
                        <a:rPr lang="en-US" sz="1800" b="0" i="0" dirty="0">
                          <a:effectLst/>
                        </a:rPr>
                        <a:t>0.183</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dirty="0">
                          <a:effectLst/>
                        </a:rPr>
                        <a:t>0.0944</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dirty="0">
                          <a:effectLst/>
                        </a:rPr>
                        <a:t>0.974</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dirty="0">
                          <a:effectLst/>
                        </a:rPr>
                        <a:t>0.0122 seconds</a:t>
                      </a:r>
                      <a:endParaRPr kumimoji="0" lang="en-US" altLang="en-US" sz="1800" b="1" i="0" u="none" strike="noStrike" cap="none" normalizeH="0" baseline="0" dirty="0">
                        <a:ln>
                          <a:noFill/>
                        </a:ln>
                        <a:effectLst/>
                      </a:endParaRPr>
                    </a:p>
                    <a:p>
                      <a:pPr algn="ctr"/>
                      <a:endParaRPr lang="en-US" dirty="0"/>
                    </a:p>
                  </a:txBody>
                  <a:tcPr/>
                </a:tc>
                <a:extLst>
                  <a:ext uri="{0D108BD9-81ED-4DB2-BD59-A6C34878D82A}">
                    <a16:rowId xmlns:a16="http://schemas.microsoft.com/office/drawing/2014/main" val="2496443600"/>
                  </a:ext>
                </a:extLst>
              </a:tr>
              <a:tr h="527145">
                <a:tc>
                  <a:txBody>
                    <a:bodyPr/>
                    <a:lstStyle/>
                    <a:p>
                      <a:pPr algn="ctr"/>
                      <a:r>
                        <a:rPr lang="en-US" sz="1800" dirty="0"/>
                        <a:t>Linear Regression- </a:t>
                      </a:r>
                      <a:r>
                        <a:rPr lang="en-US" sz="1800" dirty="0" err="1"/>
                        <a:t>Kfold</a:t>
                      </a:r>
                      <a:r>
                        <a:rPr lang="en-US" sz="1800" dirty="0"/>
                        <a:t> </a:t>
                      </a:r>
                      <a:endParaRPr lang="en-US" dirty="0"/>
                    </a:p>
                  </a:txBody>
                  <a:tcPr/>
                </a:tc>
                <a:tc>
                  <a:txBody>
                    <a:bodyPr/>
                    <a:lstStyle/>
                    <a:p>
                      <a:pPr algn="ctr"/>
                      <a:r>
                        <a:rPr lang="en-US" sz="1800" b="0" i="0" dirty="0">
                          <a:solidFill>
                            <a:schemeClr val="tx1"/>
                          </a:solidFill>
                          <a:effectLst/>
                          <a:latin typeface="Calibri" panose="020F0502020204030204" pitchFamily="34" charset="0"/>
                          <a:cs typeface="Calibri" panose="020F0502020204030204" pitchFamily="34" charset="0"/>
                        </a:rPr>
                        <a:t>0.175</a:t>
                      </a:r>
                      <a:endParaRPr lang="en-US" dirty="0">
                        <a:latin typeface="Calibri" panose="020F0502020204030204" pitchFamily="34" charset="0"/>
                        <a:cs typeface="Calibri" panose="020F0502020204030204" pitchFamily="34" charset="0"/>
                      </a:endParaRPr>
                    </a:p>
                  </a:txBody>
                  <a:tcPr/>
                </a:tc>
                <a:tc>
                  <a:txBody>
                    <a:bodyPr/>
                    <a:lstStyle/>
                    <a:p>
                      <a:pPr algn="ctr"/>
                      <a:r>
                        <a:rPr lang="en-US" sz="1800" b="0" i="0" dirty="0">
                          <a:solidFill>
                            <a:schemeClr val="tx1"/>
                          </a:solidFill>
                          <a:effectLst/>
                          <a:latin typeface="Calibri" panose="020F0502020204030204" pitchFamily="34" charset="0"/>
                          <a:cs typeface="Calibri" panose="020F0502020204030204" pitchFamily="34" charset="0"/>
                        </a:rPr>
                        <a:t>0.0808</a:t>
                      </a:r>
                      <a:endParaRPr lang="en-US" dirty="0">
                        <a:latin typeface="Calibri" panose="020F0502020204030204" pitchFamily="34" charset="0"/>
                        <a:cs typeface="Calibri" panose="020F0502020204030204" pitchFamily="34" charset="0"/>
                      </a:endParaRPr>
                    </a:p>
                  </a:txBody>
                  <a:tcPr/>
                </a:tc>
                <a:tc>
                  <a:txBody>
                    <a:bodyPr/>
                    <a:lstStyle/>
                    <a:p>
                      <a:pPr algn="ctr"/>
                      <a:r>
                        <a:rPr lang="en-US" dirty="0"/>
                        <a:t>0.977</a:t>
                      </a:r>
                    </a:p>
                  </a:txBody>
                  <a:tcPr/>
                </a:tc>
                <a:tc>
                  <a:txBody>
                    <a:bodyPr/>
                    <a:lstStyle/>
                    <a:p>
                      <a:pPr algn="ctr"/>
                      <a:r>
                        <a:rPr lang="en-US" dirty="0"/>
                        <a:t>0.3467 seconds</a:t>
                      </a:r>
                    </a:p>
                  </a:txBody>
                  <a:tcPr/>
                </a:tc>
                <a:extLst>
                  <a:ext uri="{0D108BD9-81ED-4DB2-BD59-A6C34878D82A}">
                    <a16:rowId xmlns:a16="http://schemas.microsoft.com/office/drawing/2014/main" val="4076631157"/>
                  </a:ext>
                </a:extLst>
              </a:tr>
              <a:tr h="527145">
                <a:tc>
                  <a:txBody>
                    <a:bodyPr/>
                    <a:lstStyle/>
                    <a:p>
                      <a:pPr algn="ctr"/>
                      <a:r>
                        <a:rPr lang="en-US" dirty="0"/>
                        <a:t>Polynomial Regression - PCA</a:t>
                      </a:r>
                    </a:p>
                  </a:txBody>
                  <a:tcPr/>
                </a:tc>
                <a:tc>
                  <a:txBody>
                    <a:bodyPr/>
                    <a:lstStyle/>
                    <a:p>
                      <a:pPr algn="ctr"/>
                      <a:r>
                        <a:rPr lang="en-US" dirty="0"/>
                        <a:t>0.101</a:t>
                      </a:r>
                    </a:p>
                  </a:txBody>
                  <a:tcPr/>
                </a:tc>
                <a:tc>
                  <a:txBody>
                    <a:bodyPr/>
                    <a:lstStyle/>
                    <a:p>
                      <a:pPr algn="ctr"/>
                      <a:r>
                        <a:rPr lang="en-US" dirty="0"/>
                        <a:t>0.0347</a:t>
                      </a:r>
                    </a:p>
                  </a:txBody>
                  <a:tcPr/>
                </a:tc>
                <a:tc>
                  <a:txBody>
                    <a:bodyPr/>
                    <a:lstStyle/>
                    <a:p>
                      <a:pPr algn="ctr"/>
                      <a:r>
                        <a:rPr lang="en-US" dirty="0"/>
                        <a:t>0.990</a:t>
                      </a:r>
                    </a:p>
                  </a:txBody>
                  <a:tcPr/>
                </a:tc>
                <a:tc>
                  <a:txBody>
                    <a:bodyPr/>
                    <a:lstStyle/>
                    <a:p>
                      <a:pPr algn="ctr"/>
                      <a:r>
                        <a:rPr lang="en-US" dirty="0"/>
                        <a:t>0.5262 seconds</a:t>
                      </a:r>
                    </a:p>
                  </a:txBody>
                  <a:tcPr/>
                </a:tc>
                <a:extLst>
                  <a:ext uri="{0D108BD9-81ED-4DB2-BD59-A6C34878D82A}">
                    <a16:rowId xmlns:a16="http://schemas.microsoft.com/office/drawing/2014/main" val="761095015"/>
                  </a:ext>
                </a:extLst>
              </a:tr>
              <a:tr h="527145">
                <a:tc>
                  <a:txBody>
                    <a:bodyPr/>
                    <a:lstStyle/>
                    <a:p>
                      <a:pPr algn="ctr"/>
                      <a:r>
                        <a:rPr lang="en-US" dirty="0"/>
                        <a:t>Random Forests</a:t>
                      </a:r>
                    </a:p>
                  </a:txBody>
                  <a:tcPr/>
                </a:tc>
                <a:tc>
                  <a:txBody>
                    <a:bodyPr/>
                    <a:lstStyle/>
                    <a:p>
                      <a:pPr algn="ctr"/>
                      <a:r>
                        <a:rPr lang="en-US" dirty="0"/>
                        <a:t>0.020</a:t>
                      </a:r>
                    </a:p>
                  </a:txBody>
                  <a:tcPr/>
                </a:tc>
                <a:tc>
                  <a:txBody>
                    <a:bodyPr/>
                    <a:lstStyle/>
                    <a:p>
                      <a:pPr algn="ctr"/>
                      <a:r>
                        <a:rPr lang="en-US" dirty="0"/>
                        <a:t>0.0013</a:t>
                      </a:r>
                    </a:p>
                  </a:txBody>
                  <a:tcPr/>
                </a:tc>
                <a:tc>
                  <a:txBody>
                    <a:bodyPr/>
                    <a:lstStyle/>
                    <a:p>
                      <a:pPr algn="ctr"/>
                      <a:r>
                        <a:rPr lang="en-US" dirty="0"/>
                        <a:t>0.999</a:t>
                      </a:r>
                    </a:p>
                  </a:txBody>
                  <a:tcPr/>
                </a:tc>
                <a:tc>
                  <a:txBody>
                    <a:bodyPr/>
                    <a:lstStyle/>
                    <a:p>
                      <a:pPr algn="ctr"/>
                      <a:r>
                        <a:rPr lang="en-US" dirty="0"/>
                        <a:t>7.663 seconds</a:t>
                      </a:r>
                    </a:p>
                  </a:txBody>
                  <a:tcPr/>
                </a:tc>
                <a:extLst>
                  <a:ext uri="{0D108BD9-81ED-4DB2-BD59-A6C34878D82A}">
                    <a16:rowId xmlns:a16="http://schemas.microsoft.com/office/drawing/2014/main" val="1349350821"/>
                  </a:ext>
                </a:extLst>
              </a:tr>
              <a:tr h="527145">
                <a:tc>
                  <a:txBody>
                    <a:bodyPr/>
                    <a:lstStyle/>
                    <a:p>
                      <a:pPr algn="ctr"/>
                      <a:r>
                        <a:rPr lang="en-US" dirty="0" err="1"/>
                        <a:t>XGBoost</a:t>
                      </a:r>
                      <a:endParaRPr lang="en-US" dirty="0"/>
                    </a:p>
                  </a:txBody>
                  <a:tcPr/>
                </a:tc>
                <a:tc>
                  <a:txBody>
                    <a:bodyPr/>
                    <a:lstStyle/>
                    <a:p>
                      <a:pPr algn="ctr"/>
                      <a:r>
                        <a:rPr lang="en-US" dirty="0"/>
                        <a:t>0.035</a:t>
                      </a:r>
                    </a:p>
                  </a:txBody>
                  <a:tcPr/>
                </a:tc>
                <a:tc>
                  <a:txBody>
                    <a:bodyPr/>
                    <a:lstStyle/>
                    <a:p>
                      <a:pPr algn="ctr"/>
                      <a:r>
                        <a:rPr lang="en-US" dirty="0"/>
                        <a:t>0.0023</a:t>
                      </a:r>
                    </a:p>
                  </a:txBody>
                  <a:tcPr/>
                </a:tc>
                <a:tc>
                  <a:txBody>
                    <a:bodyPr/>
                    <a:lstStyle/>
                    <a:p>
                      <a:pPr algn="ctr"/>
                      <a:r>
                        <a:rPr lang="en-US" dirty="0"/>
                        <a:t>0.999</a:t>
                      </a:r>
                    </a:p>
                  </a:txBody>
                  <a:tcPr/>
                </a:tc>
                <a:tc>
                  <a:txBody>
                    <a:bodyPr/>
                    <a:lstStyle/>
                    <a:p>
                      <a:pPr algn="ctr"/>
                      <a:r>
                        <a:rPr lang="en-US" dirty="0"/>
                        <a:t>1.120 seconds</a:t>
                      </a:r>
                    </a:p>
                  </a:txBody>
                  <a:tcPr/>
                </a:tc>
                <a:extLst>
                  <a:ext uri="{0D108BD9-81ED-4DB2-BD59-A6C34878D82A}">
                    <a16:rowId xmlns:a16="http://schemas.microsoft.com/office/drawing/2014/main" val="2289232255"/>
                  </a:ext>
                </a:extLst>
              </a:tr>
              <a:tr h="527145">
                <a:tc>
                  <a:txBody>
                    <a:bodyPr/>
                    <a:lstStyle/>
                    <a:p>
                      <a:pPr algn="ctr"/>
                      <a:r>
                        <a:rPr lang="en-US" dirty="0"/>
                        <a:t>LSTM</a:t>
                      </a:r>
                    </a:p>
                  </a:txBody>
                  <a:tcPr/>
                </a:tc>
                <a:tc>
                  <a:txBody>
                    <a:bodyPr/>
                    <a:lstStyle/>
                    <a:p>
                      <a:pPr algn="ctr"/>
                      <a:r>
                        <a:rPr lang="en-US" dirty="0"/>
                        <a:t>0.171</a:t>
                      </a:r>
                    </a:p>
                  </a:txBody>
                  <a:tcPr/>
                </a:tc>
                <a:tc>
                  <a:txBody>
                    <a:bodyPr/>
                    <a:lstStyle/>
                    <a:p>
                      <a:pPr algn="ctr"/>
                      <a:r>
                        <a:rPr lang="en-US" dirty="0"/>
                        <a:t>0.0454</a:t>
                      </a:r>
                    </a:p>
                  </a:txBody>
                  <a:tcPr/>
                </a:tc>
                <a:tc>
                  <a:txBody>
                    <a:bodyPr/>
                    <a:lstStyle/>
                    <a:p>
                      <a:pPr algn="ctr"/>
                      <a:r>
                        <a:rPr lang="en-US" dirty="0"/>
                        <a:t>0.987</a:t>
                      </a:r>
                    </a:p>
                  </a:txBody>
                  <a:tcPr/>
                </a:tc>
                <a:tc>
                  <a:txBody>
                    <a:bodyPr/>
                    <a:lstStyle/>
                    <a:p>
                      <a:pPr algn="ctr"/>
                      <a:r>
                        <a:rPr lang="en-US" dirty="0"/>
                        <a:t>80.176 seconds</a:t>
                      </a:r>
                    </a:p>
                  </a:txBody>
                  <a:tcPr/>
                </a:tc>
                <a:extLst>
                  <a:ext uri="{0D108BD9-81ED-4DB2-BD59-A6C34878D82A}">
                    <a16:rowId xmlns:a16="http://schemas.microsoft.com/office/drawing/2014/main" val="3822378496"/>
                  </a:ext>
                </a:extLst>
              </a:tr>
              <a:tr h="527145">
                <a:tc>
                  <a:txBody>
                    <a:bodyPr/>
                    <a:lstStyle/>
                    <a:p>
                      <a:pPr algn="ctr"/>
                      <a:r>
                        <a:rPr lang="en-US" dirty="0"/>
                        <a:t>MLP</a:t>
                      </a:r>
                    </a:p>
                  </a:txBody>
                  <a:tcPr/>
                </a:tc>
                <a:tc>
                  <a:txBody>
                    <a:bodyPr/>
                    <a:lstStyle/>
                    <a:p>
                      <a:pPr algn="ctr"/>
                      <a:r>
                        <a:rPr lang="en-US" dirty="0"/>
                        <a:t>0.115</a:t>
                      </a:r>
                    </a:p>
                  </a:txBody>
                  <a:tcPr/>
                </a:tc>
                <a:tc>
                  <a:txBody>
                    <a:bodyPr/>
                    <a:lstStyle/>
                    <a:p>
                      <a:pPr algn="ctr"/>
                      <a:r>
                        <a:rPr lang="en-US" dirty="0"/>
                        <a:t>0.0251</a:t>
                      </a:r>
                    </a:p>
                  </a:txBody>
                  <a:tcPr/>
                </a:tc>
                <a:tc>
                  <a:txBody>
                    <a:bodyPr/>
                    <a:lstStyle/>
                    <a:p>
                      <a:pPr algn="ctr"/>
                      <a:r>
                        <a:rPr lang="en-US" dirty="0"/>
                        <a:t>0.993</a:t>
                      </a:r>
                    </a:p>
                  </a:txBody>
                  <a:tcPr/>
                </a:tc>
                <a:tc>
                  <a:txBody>
                    <a:bodyPr/>
                    <a:lstStyle/>
                    <a:p>
                      <a:pPr algn="ctr"/>
                      <a:r>
                        <a:rPr lang="en-US" dirty="0"/>
                        <a:t>119.765 seconds</a:t>
                      </a:r>
                    </a:p>
                  </a:txBody>
                  <a:tcPr/>
                </a:tc>
                <a:extLst>
                  <a:ext uri="{0D108BD9-81ED-4DB2-BD59-A6C34878D82A}">
                    <a16:rowId xmlns:a16="http://schemas.microsoft.com/office/drawing/2014/main" val="1851951716"/>
                  </a:ext>
                </a:extLst>
              </a:tr>
            </a:tbl>
          </a:graphicData>
        </a:graphic>
      </p:graphicFrame>
      <p:sp>
        <p:nvSpPr>
          <p:cNvPr id="8" name="Rectangle 7">
            <a:extLst>
              <a:ext uri="{FF2B5EF4-FFF2-40B4-BE49-F238E27FC236}">
                <a16:creationId xmlns:a16="http://schemas.microsoft.com/office/drawing/2014/main" id="{A6D54049-D645-3A65-0E8A-16C3FFFD22B4}"/>
              </a:ext>
            </a:extLst>
          </p:cNvPr>
          <p:cNvSpPr/>
          <p:nvPr/>
        </p:nvSpPr>
        <p:spPr>
          <a:xfrm>
            <a:off x="9088016" y="1576873"/>
            <a:ext cx="1875453" cy="522515"/>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00B050"/>
                </a:solidFill>
              </a:ln>
              <a:noFill/>
            </a:endParaRPr>
          </a:p>
        </p:txBody>
      </p:sp>
      <p:sp>
        <p:nvSpPr>
          <p:cNvPr id="9" name="Rectangle 8">
            <a:extLst>
              <a:ext uri="{FF2B5EF4-FFF2-40B4-BE49-F238E27FC236}">
                <a16:creationId xmlns:a16="http://schemas.microsoft.com/office/drawing/2014/main" id="{92D5F099-D2E6-B3DA-D336-E41658D9045F}"/>
              </a:ext>
            </a:extLst>
          </p:cNvPr>
          <p:cNvSpPr/>
          <p:nvPr/>
        </p:nvSpPr>
        <p:spPr>
          <a:xfrm>
            <a:off x="7029061" y="3270980"/>
            <a:ext cx="1875453" cy="1011771"/>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00B050"/>
                </a:solidFill>
              </a:ln>
              <a:noFill/>
            </a:endParaRPr>
          </a:p>
        </p:txBody>
      </p:sp>
      <p:sp>
        <p:nvSpPr>
          <p:cNvPr id="10" name="Rectangle 9">
            <a:extLst>
              <a:ext uri="{FF2B5EF4-FFF2-40B4-BE49-F238E27FC236}">
                <a16:creationId xmlns:a16="http://schemas.microsoft.com/office/drawing/2014/main" id="{B4D506C0-CD5F-1F97-261F-4D7B1C1EB29C}"/>
              </a:ext>
            </a:extLst>
          </p:cNvPr>
          <p:cNvSpPr/>
          <p:nvPr/>
        </p:nvSpPr>
        <p:spPr>
          <a:xfrm>
            <a:off x="9088015" y="4829276"/>
            <a:ext cx="1875453" cy="52251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00B050"/>
                </a:solidFill>
              </a:ln>
              <a:noFill/>
            </a:endParaRPr>
          </a:p>
        </p:txBody>
      </p:sp>
      <p:sp>
        <p:nvSpPr>
          <p:cNvPr id="11" name="TextBox 10">
            <a:extLst>
              <a:ext uri="{FF2B5EF4-FFF2-40B4-BE49-F238E27FC236}">
                <a16:creationId xmlns:a16="http://schemas.microsoft.com/office/drawing/2014/main" id="{84D9EA60-28D7-2318-F0FF-751FC8EB56F4}"/>
              </a:ext>
            </a:extLst>
          </p:cNvPr>
          <p:cNvSpPr txBox="1"/>
          <p:nvPr/>
        </p:nvSpPr>
        <p:spPr>
          <a:xfrm>
            <a:off x="7332283" y="5951535"/>
            <a:ext cx="5386916" cy="276999"/>
          </a:xfrm>
          <a:prstGeom prst="rect">
            <a:avLst/>
          </a:prstGeom>
          <a:noFill/>
        </p:spPr>
        <p:txBody>
          <a:bodyPr wrap="square" rtlCol="0">
            <a:spAutoFit/>
          </a:bodyPr>
          <a:lstStyle/>
          <a:p>
            <a:r>
              <a:rPr lang="en-US" sz="1200" dirty="0"/>
              <a:t>For code:  https://github.com/shayari21/Flight-Delay-Analysis/tree/main</a:t>
            </a:r>
          </a:p>
        </p:txBody>
      </p:sp>
      <p:sp>
        <p:nvSpPr>
          <p:cNvPr id="13" name="Rectangle 12">
            <a:extLst>
              <a:ext uri="{FF2B5EF4-FFF2-40B4-BE49-F238E27FC236}">
                <a16:creationId xmlns:a16="http://schemas.microsoft.com/office/drawing/2014/main" id="{203BA7A4-3A31-B4C1-BB02-2610B52CEE50}"/>
              </a:ext>
            </a:extLst>
          </p:cNvPr>
          <p:cNvSpPr/>
          <p:nvPr/>
        </p:nvSpPr>
        <p:spPr>
          <a:xfrm>
            <a:off x="948612" y="3760234"/>
            <a:ext cx="10014856" cy="522516"/>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00B050"/>
                </a:solidFill>
              </a:ln>
              <a:noFill/>
            </a:endParaRPr>
          </a:p>
        </p:txBody>
      </p:sp>
    </p:spTree>
    <p:extLst>
      <p:ext uri="{BB962C8B-B14F-4D97-AF65-F5344CB8AC3E}">
        <p14:creationId xmlns:p14="http://schemas.microsoft.com/office/powerpoint/2010/main" val="21455623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41</a:t>
            </a:fld>
            <a:endParaRPr lang="en-US" dirty="0"/>
          </a:p>
        </p:txBody>
      </p:sp>
      <p:sp>
        <p:nvSpPr>
          <p:cNvPr id="3" name="Title 1">
            <a:extLst>
              <a:ext uri="{FF2B5EF4-FFF2-40B4-BE49-F238E27FC236}">
                <a16:creationId xmlns:a16="http://schemas.microsoft.com/office/drawing/2014/main" id="{34950CB5-BB6F-69A5-1792-599B9F757841}"/>
              </a:ext>
            </a:extLst>
          </p:cNvPr>
          <p:cNvSpPr txBox="1">
            <a:spLocks/>
          </p:cNvSpPr>
          <p:nvPr/>
        </p:nvSpPr>
        <p:spPr>
          <a:xfrm>
            <a:off x="176044" y="165030"/>
            <a:ext cx="10515600" cy="6268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cs typeface="Calibri Light" panose="020F0302020204030204" pitchFamily="34" charset="0"/>
              </a:rPr>
              <a:t>Business Benefits of predicting Arrival delay</a:t>
            </a:r>
          </a:p>
        </p:txBody>
      </p:sp>
      <p:sp>
        <p:nvSpPr>
          <p:cNvPr id="7" name="Oval 6">
            <a:extLst>
              <a:ext uri="{FF2B5EF4-FFF2-40B4-BE49-F238E27FC236}">
                <a16:creationId xmlns:a16="http://schemas.microsoft.com/office/drawing/2014/main" id="{E4D4DF46-1DEC-7C74-1BCE-3C225670679C}"/>
              </a:ext>
            </a:extLst>
          </p:cNvPr>
          <p:cNvSpPr/>
          <p:nvPr/>
        </p:nvSpPr>
        <p:spPr>
          <a:xfrm>
            <a:off x="4921890" y="3030522"/>
            <a:ext cx="1526097" cy="79695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A56AE69-A5FF-A73F-3D6E-9F6EB23DA55A}"/>
              </a:ext>
            </a:extLst>
          </p:cNvPr>
          <p:cNvSpPr txBox="1"/>
          <p:nvPr/>
        </p:nvSpPr>
        <p:spPr>
          <a:xfrm>
            <a:off x="4870850" y="3113447"/>
            <a:ext cx="1677798" cy="646331"/>
          </a:xfrm>
          <a:prstGeom prst="rect">
            <a:avLst/>
          </a:prstGeom>
          <a:noFill/>
        </p:spPr>
        <p:txBody>
          <a:bodyPr wrap="square" rtlCol="0">
            <a:spAutoFit/>
          </a:bodyPr>
          <a:lstStyle/>
          <a:p>
            <a:pPr algn="ctr"/>
            <a:r>
              <a:rPr lang="en-US" dirty="0"/>
              <a:t>Predictive</a:t>
            </a:r>
          </a:p>
          <a:p>
            <a:pPr algn="ctr"/>
            <a:r>
              <a:rPr lang="en-US" dirty="0"/>
              <a:t>Analysis</a:t>
            </a:r>
          </a:p>
        </p:txBody>
      </p:sp>
      <p:cxnSp>
        <p:nvCxnSpPr>
          <p:cNvPr id="9" name="Straight Arrow Connector 8">
            <a:extLst>
              <a:ext uri="{FF2B5EF4-FFF2-40B4-BE49-F238E27FC236}">
                <a16:creationId xmlns:a16="http://schemas.microsoft.com/office/drawing/2014/main" id="{923AA00E-0C4F-50F7-C81E-B66640428C54}"/>
              </a:ext>
            </a:extLst>
          </p:cNvPr>
          <p:cNvCxnSpPr>
            <a:stCxn id="7" idx="7"/>
          </p:cNvCxnSpPr>
          <p:nvPr/>
        </p:nvCxnSpPr>
        <p:spPr>
          <a:xfrm flipV="1">
            <a:off x="6224495" y="2214694"/>
            <a:ext cx="1224928" cy="9325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3C27A32-3B43-99EA-7AD1-01B17727CDC8}"/>
              </a:ext>
            </a:extLst>
          </p:cNvPr>
          <p:cNvCxnSpPr>
            <a:cxnSpLocks/>
          </p:cNvCxnSpPr>
          <p:nvPr/>
        </p:nvCxnSpPr>
        <p:spPr>
          <a:xfrm flipH="1" flipV="1">
            <a:off x="4093827" y="2214694"/>
            <a:ext cx="1087773" cy="8977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F9828D9-C987-1ABD-F18E-D9AFFB676EA8}"/>
              </a:ext>
            </a:extLst>
          </p:cNvPr>
          <p:cNvSpPr txBox="1"/>
          <p:nvPr/>
        </p:nvSpPr>
        <p:spPr>
          <a:xfrm>
            <a:off x="2379633" y="1848644"/>
            <a:ext cx="1744910" cy="523220"/>
          </a:xfrm>
          <a:prstGeom prst="rect">
            <a:avLst/>
          </a:prstGeom>
          <a:noFill/>
        </p:spPr>
        <p:txBody>
          <a:bodyPr wrap="square" rtlCol="0">
            <a:spAutoFit/>
          </a:bodyPr>
          <a:lstStyle/>
          <a:p>
            <a:pPr algn="ctr"/>
            <a:r>
              <a:rPr lang="en-US" sz="1400" dirty="0"/>
              <a:t>Improved Airport Time Management</a:t>
            </a:r>
          </a:p>
        </p:txBody>
      </p:sp>
      <p:sp>
        <p:nvSpPr>
          <p:cNvPr id="12" name="TextBox 11">
            <a:extLst>
              <a:ext uri="{FF2B5EF4-FFF2-40B4-BE49-F238E27FC236}">
                <a16:creationId xmlns:a16="http://schemas.microsoft.com/office/drawing/2014/main" id="{49AB95CA-7A2D-977C-93A5-DB03C31F1431}"/>
              </a:ext>
            </a:extLst>
          </p:cNvPr>
          <p:cNvSpPr txBox="1"/>
          <p:nvPr/>
        </p:nvSpPr>
        <p:spPr>
          <a:xfrm>
            <a:off x="7328124" y="1726856"/>
            <a:ext cx="1879134" cy="954107"/>
          </a:xfrm>
          <a:prstGeom prst="rect">
            <a:avLst/>
          </a:prstGeom>
          <a:noFill/>
        </p:spPr>
        <p:txBody>
          <a:bodyPr wrap="square" rtlCol="0">
            <a:spAutoFit/>
          </a:bodyPr>
          <a:lstStyle/>
          <a:p>
            <a:pPr algn="ctr"/>
            <a:r>
              <a:rPr lang="en-US" sz="1400" dirty="0"/>
              <a:t>Airlines and Airport can improve their image becoming more reliable</a:t>
            </a:r>
          </a:p>
        </p:txBody>
      </p:sp>
      <p:cxnSp>
        <p:nvCxnSpPr>
          <p:cNvPr id="13" name="Straight Arrow Connector 12">
            <a:extLst>
              <a:ext uri="{FF2B5EF4-FFF2-40B4-BE49-F238E27FC236}">
                <a16:creationId xmlns:a16="http://schemas.microsoft.com/office/drawing/2014/main" id="{F13733BB-4657-7C79-B116-B89B965FE083}"/>
              </a:ext>
            </a:extLst>
          </p:cNvPr>
          <p:cNvCxnSpPr>
            <a:cxnSpLocks/>
            <a:stCxn id="7" idx="2"/>
          </p:cNvCxnSpPr>
          <p:nvPr/>
        </p:nvCxnSpPr>
        <p:spPr>
          <a:xfrm flipH="1" flipV="1">
            <a:off x="3707933" y="3428999"/>
            <a:ext cx="121395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B31053B-4346-F772-2CB9-9907ED2CF1EA}"/>
              </a:ext>
            </a:extLst>
          </p:cNvPr>
          <p:cNvCxnSpPr>
            <a:cxnSpLocks/>
            <a:stCxn id="7" idx="3"/>
          </p:cNvCxnSpPr>
          <p:nvPr/>
        </p:nvCxnSpPr>
        <p:spPr>
          <a:xfrm flipH="1">
            <a:off x="4444835" y="3710766"/>
            <a:ext cx="700547" cy="7548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50F781A-E2DC-9C22-821C-83C7F46A5731}"/>
              </a:ext>
            </a:extLst>
          </p:cNvPr>
          <p:cNvCxnSpPr>
            <a:cxnSpLocks/>
          </p:cNvCxnSpPr>
          <p:nvPr/>
        </p:nvCxnSpPr>
        <p:spPr>
          <a:xfrm flipV="1">
            <a:off x="6453668" y="3408843"/>
            <a:ext cx="1322926" cy="20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5607E40-8A5C-C20E-AF2F-90A11F00D076}"/>
              </a:ext>
            </a:extLst>
          </p:cNvPr>
          <p:cNvCxnSpPr>
            <a:cxnSpLocks/>
          </p:cNvCxnSpPr>
          <p:nvPr/>
        </p:nvCxnSpPr>
        <p:spPr>
          <a:xfrm>
            <a:off x="6142393" y="3743635"/>
            <a:ext cx="508127" cy="7557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97D3284-09DB-1852-75FD-44785FD2BB07}"/>
              </a:ext>
            </a:extLst>
          </p:cNvPr>
          <p:cNvSpPr txBox="1"/>
          <p:nvPr/>
        </p:nvSpPr>
        <p:spPr>
          <a:xfrm>
            <a:off x="2046283" y="3159279"/>
            <a:ext cx="1744910" cy="523220"/>
          </a:xfrm>
          <a:prstGeom prst="rect">
            <a:avLst/>
          </a:prstGeom>
          <a:noFill/>
        </p:spPr>
        <p:txBody>
          <a:bodyPr wrap="square" rtlCol="0">
            <a:spAutoFit/>
          </a:bodyPr>
          <a:lstStyle/>
          <a:p>
            <a:r>
              <a:rPr lang="en-US" sz="1400" dirty="0"/>
              <a:t>Better Airline Carrier Operation Scheduling</a:t>
            </a:r>
          </a:p>
        </p:txBody>
      </p:sp>
      <p:sp>
        <p:nvSpPr>
          <p:cNvPr id="18" name="TextBox 17">
            <a:extLst>
              <a:ext uri="{FF2B5EF4-FFF2-40B4-BE49-F238E27FC236}">
                <a16:creationId xmlns:a16="http://schemas.microsoft.com/office/drawing/2014/main" id="{F02729DA-B4EC-618F-2E87-18F2724859D8}"/>
              </a:ext>
            </a:extLst>
          </p:cNvPr>
          <p:cNvSpPr txBox="1"/>
          <p:nvPr/>
        </p:nvSpPr>
        <p:spPr>
          <a:xfrm>
            <a:off x="7581583" y="3254954"/>
            <a:ext cx="1744910" cy="307777"/>
          </a:xfrm>
          <a:prstGeom prst="rect">
            <a:avLst/>
          </a:prstGeom>
          <a:noFill/>
        </p:spPr>
        <p:txBody>
          <a:bodyPr wrap="square" rtlCol="0">
            <a:spAutoFit/>
          </a:bodyPr>
          <a:lstStyle/>
          <a:p>
            <a:pPr algn="ctr"/>
            <a:r>
              <a:rPr lang="en-US" sz="1400" dirty="0"/>
              <a:t>Dynamic Pricing</a:t>
            </a:r>
          </a:p>
        </p:txBody>
      </p:sp>
      <p:sp>
        <p:nvSpPr>
          <p:cNvPr id="19" name="TextBox 18">
            <a:extLst>
              <a:ext uri="{FF2B5EF4-FFF2-40B4-BE49-F238E27FC236}">
                <a16:creationId xmlns:a16="http://schemas.microsoft.com/office/drawing/2014/main" id="{49902781-9E19-0DCC-AFD4-0FA8991FDFB9}"/>
              </a:ext>
            </a:extLst>
          </p:cNvPr>
          <p:cNvSpPr txBox="1"/>
          <p:nvPr/>
        </p:nvSpPr>
        <p:spPr>
          <a:xfrm>
            <a:off x="3572380" y="4485741"/>
            <a:ext cx="1744910" cy="738664"/>
          </a:xfrm>
          <a:prstGeom prst="rect">
            <a:avLst/>
          </a:prstGeom>
          <a:noFill/>
        </p:spPr>
        <p:txBody>
          <a:bodyPr wrap="square" rtlCol="0">
            <a:spAutoFit/>
          </a:bodyPr>
          <a:lstStyle/>
          <a:p>
            <a:pPr algn="ctr"/>
            <a:r>
              <a:rPr lang="en-US" sz="1400" dirty="0"/>
              <a:t>Improved financials in terms of penalties and compensation</a:t>
            </a:r>
          </a:p>
        </p:txBody>
      </p:sp>
      <p:sp>
        <p:nvSpPr>
          <p:cNvPr id="20" name="TextBox 19">
            <a:extLst>
              <a:ext uri="{FF2B5EF4-FFF2-40B4-BE49-F238E27FC236}">
                <a16:creationId xmlns:a16="http://schemas.microsoft.com/office/drawing/2014/main" id="{FB390B61-7D58-E75F-ECC4-A1521539966C}"/>
              </a:ext>
            </a:extLst>
          </p:cNvPr>
          <p:cNvSpPr txBox="1"/>
          <p:nvPr/>
        </p:nvSpPr>
        <p:spPr>
          <a:xfrm>
            <a:off x="5799811" y="4512850"/>
            <a:ext cx="2149802" cy="738664"/>
          </a:xfrm>
          <a:prstGeom prst="rect">
            <a:avLst/>
          </a:prstGeom>
          <a:noFill/>
        </p:spPr>
        <p:txBody>
          <a:bodyPr wrap="square" rtlCol="0">
            <a:spAutoFit/>
          </a:bodyPr>
          <a:lstStyle/>
          <a:p>
            <a:pPr algn="ctr"/>
            <a:r>
              <a:rPr lang="en-US" sz="1400" dirty="0"/>
              <a:t>Improved Customer Experience with real-time updates and less waiting</a:t>
            </a:r>
          </a:p>
        </p:txBody>
      </p:sp>
      <p:cxnSp>
        <p:nvCxnSpPr>
          <p:cNvPr id="21" name="Straight Arrow Connector 20">
            <a:extLst>
              <a:ext uri="{FF2B5EF4-FFF2-40B4-BE49-F238E27FC236}">
                <a16:creationId xmlns:a16="http://schemas.microsoft.com/office/drawing/2014/main" id="{51699BBD-CCB6-1397-6BC4-90C303834F84}"/>
              </a:ext>
            </a:extLst>
          </p:cNvPr>
          <p:cNvCxnSpPr>
            <a:cxnSpLocks/>
          </p:cNvCxnSpPr>
          <p:nvPr/>
        </p:nvCxnSpPr>
        <p:spPr>
          <a:xfrm flipV="1">
            <a:off x="5670866" y="1953084"/>
            <a:ext cx="0" cy="107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4864E3-4F9F-6D4F-4552-56C4D94A6E0C}"/>
              </a:ext>
            </a:extLst>
          </p:cNvPr>
          <p:cNvSpPr txBox="1"/>
          <p:nvPr/>
        </p:nvSpPr>
        <p:spPr>
          <a:xfrm>
            <a:off x="4795108" y="1222531"/>
            <a:ext cx="1744910" cy="738664"/>
          </a:xfrm>
          <a:prstGeom prst="rect">
            <a:avLst/>
          </a:prstGeom>
          <a:noFill/>
        </p:spPr>
        <p:txBody>
          <a:bodyPr wrap="square" rtlCol="0">
            <a:spAutoFit/>
          </a:bodyPr>
          <a:lstStyle/>
          <a:p>
            <a:pPr algn="ctr"/>
            <a:r>
              <a:rPr lang="en-US" sz="1400" dirty="0"/>
              <a:t>Collaboration between Airlines and carriers</a:t>
            </a:r>
          </a:p>
        </p:txBody>
      </p:sp>
      <p:pic>
        <p:nvPicPr>
          <p:cNvPr id="10242" name="Picture 2" descr="Make the Most of GSE Fleet Management | Aviation Pros">
            <a:extLst>
              <a:ext uri="{FF2B5EF4-FFF2-40B4-BE49-F238E27FC236}">
                <a16:creationId xmlns:a16="http://schemas.microsoft.com/office/drawing/2014/main" id="{4307EFB0-0CAE-0F6C-6208-5E75F1115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21" y="1050309"/>
            <a:ext cx="2204486" cy="147769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What Is Compensation? | Definition and Compensation Types">
            <a:extLst>
              <a:ext uri="{FF2B5EF4-FFF2-40B4-BE49-F238E27FC236}">
                <a16:creationId xmlns:a16="http://schemas.microsoft.com/office/drawing/2014/main" id="{7576C34F-73CF-8172-D820-79F2ED181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6" y="4989893"/>
            <a:ext cx="2621628" cy="147466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Can a Queue System Improve Customer Experience? | Qminder">
            <a:extLst>
              <a:ext uri="{FF2B5EF4-FFF2-40B4-BE49-F238E27FC236}">
                <a16:creationId xmlns:a16="http://schemas.microsoft.com/office/drawing/2014/main" id="{1F44A2A9-83D4-C6C6-79D8-8A5CD03001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7423" y="5459729"/>
            <a:ext cx="2743201" cy="137160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29,900+ Flight Schedule Stock Illustrations, Royalty-Free Vector Graphics &amp;  Clip Art - iStock | Flight schedule screen, Us flight schedule screen,  Checking flight schedule">
            <a:extLst>
              <a:ext uri="{FF2B5EF4-FFF2-40B4-BE49-F238E27FC236}">
                <a16:creationId xmlns:a16="http://schemas.microsoft.com/office/drawing/2014/main" id="{DA136B5B-0AED-6DA0-475A-9166008191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64" y="3001433"/>
            <a:ext cx="2026211" cy="135080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80E7755F-E3FA-C540-7313-5342E7B7214A}"/>
              </a:ext>
            </a:extLst>
          </p:cNvPr>
          <p:cNvPicPr>
            <a:picLocks noChangeAspect="1"/>
          </p:cNvPicPr>
          <p:nvPr/>
        </p:nvPicPr>
        <p:blipFill>
          <a:blip r:embed="rId6"/>
          <a:stretch>
            <a:fillRect/>
          </a:stretch>
        </p:blipFill>
        <p:spPr>
          <a:xfrm>
            <a:off x="8654557" y="4455517"/>
            <a:ext cx="3188610" cy="1815870"/>
          </a:xfrm>
          <a:prstGeom prst="rect">
            <a:avLst/>
          </a:prstGeom>
        </p:spPr>
      </p:pic>
      <p:pic>
        <p:nvPicPr>
          <p:cNvPr id="10254" name="Picture 14" descr="First place gold trophy cup isolated on white background, Sashkin Foto,  Poster, Wandbilder bei EuroPosters">
            <a:extLst>
              <a:ext uri="{FF2B5EF4-FFF2-40B4-BE49-F238E27FC236}">
                <a16:creationId xmlns:a16="http://schemas.microsoft.com/office/drawing/2014/main" id="{3D19877B-2244-E38F-7462-60F7A5D77C1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228" t="6780" r="10958" b="3455"/>
          <a:stretch/>
        </p:blipFill>
        <p:spPr bwMode="auto">
          <a:xfrm>
            <a:off x="10359428" y="2528003"/>
            <a:ext cx="1224928" cy="1672979"/>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a:extLst>
              <a:ext uri="{FF2B5EF4-FFF2-40B4-BE49-F238E27FC236}">
                <a16:creationId xmlns:a16="http://schemas.microsoft.com/office/drawing/2014/main" id="{033FCBEA-561A-A49B-A7EB-0F8679114E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52702" y="653629"/>
            <a:ext cx="2023625" cy="1369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102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42</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3" name="Title 1">
            <a:extLst>
              <a:ext uri="{FF2B5EF4-FFF2-40B4-BE49-F238E27FC236}">
                <a16:creationId xmlns:a16="http://schemas.microsoft.com/office/drawing/2014/main" id="{34950CB5-BB6F-69A5-1792-599B9F757841}"/>
              </a:ext>
            </a:extLst>
          </p:cNvPr>
          <p:cNvSpPr txBox="1">
            <a:spLocks/>
          </p:cNvSpPr>
          <p:nvPr/>
        </p:nvSpPr>
        <p:spPr>
          <a:xfrm>
            <a:off x="4490466" y="2802125"/>
            <a:ext cx="10515600" cy="6268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cs typeface="Calibri Light" panose="020F0302020204030204" pitchFamily="34" charset="0"/>
              </a:rPr>
              <a:t>Questions</a:t>
            </a:r>
          </a:p>
        </p:txBody>
      </p:sp>
      <p:pic>
        <p:nvPicPr>
          <p:cNvPr id="8194" name="Picture 2" descr="Red Question Mark Clip Art at Clker.com - vector clip art online, royalty  free &amp; public domain">
            <a:extLst>
              <a:ext uri="{FF2B5EF4-FFF2-40B4-BE49-F238E27FC236}">
                <a16:creationId xmlns:a16="http://schemas.microsoft.com/office/drawing/2014/main" id="{D1BB8E99-A32F-D557-3154-6E937590A8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954971"/>
            <a:ext cx="1667587" cy="2948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031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43</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3" name="Title 1">
            <a:extLst>
              <a:ext uri="{FF2B5EF4-FFF2-40B4-BE49-F238E27FC236}">
                <a16:creationId xmlns:a16="http://schemas.microsoft.com/office/drawing/2014/main" id="{34950CB5-BB6F-69A5-1792-599B9F757841}"/>
              </a:ext>
            </a:extLst>
          </p:cNvPr>
          <p:cNvSpPr txBox="1">
            <a:spLocks/>
          </p:cNvSpPr>
          <p:nvPr/>
        </p:nvSpPr>
        <p:spPr>
          <a:xfrm>
            <a:off x="4889711" y="2686216"/>
            <a:ext cx="10515600" cy="6268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cs typeface="Calibri Light" panose="020F0302020204030204" pitchFamily="34" charset="0"/>
              </a:rPr>
              <a:t>Thank You!</a:t>
            </a:r>
          </a:p>
        </p:txBody>
      </p:sp>
      <p:pic>
        <p:nvPicPr>
          <p:cNvPr id="9218" name="Picture 2" descr="Human Thinking Vector Art, Icons, and Graphics for Free Download">
            <a:extLst>
              <a:ext uri="{FF2B5EF4-FFF2-40B4-BE49-F238E27FC236}">
                <a16:creationId xmlns:a16="http://schemas.microsoft.com/office/drawing/2014/main" id="{02318FF9-AF6C-EA6B-E88B-FC39B9982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111" y="2676559"/>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ow ChatGPT Mimics Human Thought | JD Meier">
            <a:extLst>
              <a:ext uri="{FF2B5EF4-FFF2-40B4-BE49-F238E27FC236}">
                <a16:creationId xmlns:a16="http://schemas.microsoft.com/office/drawing/2014/main" id="{4A450697-0716-FC44-7232-A2D5B6057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211" y="644542"/>
            <a:ext cx="2857500"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213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183859" y="53662"/>
            <a:ext cx="10515600" cy="626873"/>
          </a:xfrm>
        </p:spPr>
        <p:txBody>
          <a:bodyPr>
            <a:normAutofit/>
          </a:bodyPr>
          <a:lstStyle/>
          <a:p>
            <a:r>
              <a:rPr lang="en-US" sz="2800" dirty="0"/>
              <a:t>Handling Spacing, Missing Values and Duplicates</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5</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7" name="Rectangle 2">
            <a:extLst>
              <a:ext uri="{FF2B5EF4-FFF2-40B4-BE49-F238E27FC236}">
                <a16:creationId xmlns:a16="http://schemas.microsoft.com/office/drawing/2014/main" id="{062066F2-47FA-F4C4-8550-8599EF3086AD}"/>
              </a:ext>
            </a:extLst>
          </p:cNvPr>
          <p:cNvSpPr>
            <a:spLocks noChangeArrowheads="1"/>
          </p:cNvSpPr>
          <p:nvPr/>
        </p:nvSpPr>
        <p:spPr bwMode="auto">
          <a:xfrm>
            <a:off x="309122" y="1177617"/>
            <a:ext cx="5132537" cy="38779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R="0" lvl="0" algn="just" defTabSz="914400" rtl="0" eaLnBrk="0" fontAlgn="base" latinLnBrk="0" hangingPunct="0">
              <a:spcAft>
                <a:spcPct val="0"/>
              </a:spcAft>
              <a:buClrTx/>
              <a:buSzTx/>
              <a:tabLst/>
            </a:pPr>
            <a:endParaRPr lang="en-US" altLang="en-US" sz="1400" dirty="0">
              <a:latin typeface="Arial Unicode MS"/>
            </a:endParaRP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dirty="0">
                <a:latin typeface="Arial Unicode MS"/>
              </a:rPr>
              <a:t>Fixed spacing issues to have similar spacing in features.</a:t>
            </a:r>
          </a:p>
          <a:p>
            <a:pPr marL="285750" indent="-285750" algn="just" eaLnBrk="0" fontAlgn="base" hangingPunct="0">
              <a:spcAft>
                <a:spcPct val="0"/>
              </a:spcAft>
              <a:buFont typeface="Arial" panose="020B0604020202020204" pitchFamily="34" charset="0"/>
              <a:buChar char="•"/>
            </a:pPr>
            <a:endParaRPr lang="en-US" altLang="en-US" sz="1400" dirty="0">
              <a:latin typeface="Arial Unicode MS"/>
            </a:endParaRPr>
          </a:p>
          <a:p>
            <a:pPr marL="285750" indent="-285750" algn="just" eaLnBrk="0" fontAlgn="base" hangingPunct="0">
              <a:spcAft>
                <a:spcPct val="0"/>
              </a:spcAft>
              <a:buFont typeface="Arial" panose="020B0604020202020204" pitchFamily="34" charset="0"/>
              <a:buChar char="•"/>
            </a:pPr>
            <a:r>
              <a:rPr lang="en-US" altLang="en-US" sz="1400" dirty="0">
                <a:latin typeface="Arial Unicode MS"/>
              </a:rPr>
              <a:t>No duplicates found.</a:t>
            </a:r>
          </a:p>
          <a:p>
            <a:pPr marL="285750" indent="-285750" algn="just" eaLnBrk="0" fontAlgn="base" hangingPunct="0">
              <a:spcAft>
                <a:spcPct val="0"/>
              </a:spcAft>
              <a:buFont typeface="Arial" panose="020B0604020202020204" pitchFamily="34" charset="0"/>
              <a:buChar char="•"/>
            </a:pPr>
            <a:endParaRPr lang="en-US" altLang="en-US" sz="1400" dirty="0">
              <a:latin typeface="Arial Unicode MS"/>
            </a:endParaRPr>
          </a:p>
          <a:p>
            <a:pPr marL="285750" marR="0" lvl="0" indent="-285750" algn="just" defTabSz="914400" rtl="0" eaLnBrk="0" fontAlgn="base" latinLnBrk="0" hangingPunct="0">
              <a:spcAft>
                <a:spcPct val="0"/>
              </a:spcAft>
              <a:buClrTx/>
              <a:buSzTx/>
              <a:buFont typeface="Arial" panose="020B0604020202020204" pitchFamily="34" charset="0"/>
              <a:buChar char="•"/>
              <a:tabLst/>
            </a:pPr>
            <a:r>
              <a:rPr lang="en-US" altLang="en-US" sz="1400" dirty="0">
                <a:latin typeface="Arial Unicode MS"/>
              </a:rPr>
              <a:t>Found out missing values and gain following insights:</a:t>
            </a:r>
          </a:p>
          <a:p>
            <a:pPr marL="742950" lvl="1" indent="-285750" algn="just" eaLnBrk="0" fontAlgn="base" hangingPunct="0">
              <a:spcAft>
                <a:spcPct val="0"/>
              </a:spcAft>
              <a:buFont typeface="Wingdings" panose="05000000000000000000" pitchFamily="2" charset="2"/>
              <a:buChar char="§"/>
            </a:pPr>
            <a:endParaRPr kumimoji="0" lang="en-US" altLang="en-US" sz="1400" i="0" u="none" strike="noStrike" cap="none" normalizeH="0" baseline="0" dirty="0">
              <a:ln>
                <a:noFill/>
              </a:ln>
              <a:solidFill>
                <a:schemeClr val="tx1"/>
              </a:solidFill>
              <a:effectLst/>
              <a:latin typeface="Arial Unicode MS"/>
            </a:endParaRPr>
          </a:p>
          <a:p>
            <a:pPr marL="742950" lvl="1" indent="-285750" algn="just" eaLnBrk="0" fontAlgn="base" hangingPunct="0">
              <a:spcAft>
                <a:spcPct val="0"/>
              </a:spcAft>
              <a:buFont typeface="Wingdings" panose="05000000000000000000" pitchFamily="2" charset="2"/>
              <a:buChar char="§"/>
            </a:pPr>
            <a:r>
              <a:rPr lang="en-US" sz="1400" b="0" i="0" dirty="0">
                <a:effectLst/>
                <a:latin typeface="Arial Unicode MS"/>
              </a:rPr>
              <a:t>arr_flights 42, carrier_ct, weather_ct, nas_ct, security_ct, late_aircraft_ct, arr_cancelled, arr_diverted, arr_delay, carrier_delay, weather_delay, nas_delay, security_delay, late_aircraft_delay has 42 missing values.</a:t>
            </a:r>
          </a:p>
          <a:p>
            <a:pPr marL="742950" lvl="1" indent="-285750" algn="just" eaLnBrk="0" fontAlgn="base" hangingPunct="0">
              <a:spcAft>
                <a:spcPct val="0"/>
              </a:spcAft>
              <a:buFont typeface="Wingdings" panose="05000000000000000000" pitchFamily="2" charset="2"/>
              <a:buChar char="§"/>
            </a:pPr>
            <a:r>
              <a:rPr kumimoji="0" lang="en-US" altLang="en-US" sz="1400" u="none" strike="noStrike" cap="none" normalizeH="0" baseline="0" dirty="0">
                <a:ln>
                  <a:noFill/>
                </a:ln>
                <a:latin typeface="Arial Unicode MS"/>
              </a:rPr>
              <a:t>Arr_del15 has 71 missing values.</a:t>
            </a:r>
          </a:p>
          <a:p>
            <a:pPr marL="742950" lvl="1" indent="-285750" algn="just" eaLnBrk="0" fontAlgn="base" hangingPunct="0">
              <a:spcAft>
                <a:spcPct val="0"/>
              </a:spcAft>
              <a:buFont typeface="Wingdings" panose="05000000000000000000" pitchFamily="2" charset="2"/>
              <a:buChar char="§"/>
            </a:pPr>
            <a:r>
              <a:rPr lang="en-US" altLang="en-US" sz="1400" dirty="0">
                <a:latin typeface="Arial Unicode MS"/>
              </a:rPr>
              <a:t>Unnamed:21 has 73282 missing values.(feature dropped)</a:t>
            </a:r>
          </a:p>
          <a:p>
            <a:pPr marL="742950" lvl="1" indent="-285750" algn="just" eaLnBrk="0" fontAlgn="base" hangingPunct="0">
              <a:spcAft>
                <a:spcPct val="0"/>
              </a:spcAft>
              <a:buFont typeface="Wingdings" panose="05000000000000000000" pitchFamily="2" charset="2"/>
              <a:buChar char="§"/>
            </a:pPr>
            <a:r>
              <a:rPr kumimoji="0" lang="en-US" altLang="en-US" sz="1400" u="none" strike="noStrike" cap="none" normalizeH="0" baseline="0" dirty="0">
                <a:ln>
                  <a:noFill/>
                </a:ln>
                <a:latin typeface="Arial Unicode MS"/>
              </a:rPr>
              <a:t>Remove missing values f</a:t>
            </a:r>
            <a:r>
              <a:rPr lang="en-US" altLang="en-US" sz="1400" dirty="0">
                <a:latin typeface="Arial Unicode MS"/>
              </a:rPr>
              <a:t>or other features. Total sample size </a:t>
            </a:r>
            <a:r>
              <a:rPr lang="en-US" altLang="en-US" sz="1400" b="1" dirty="0">
                <a:latin typeface="Arial Unicode MS"/>
              </a:rPr>
              <a:t>reduces from 73282 to 73211.</a:t>
            </a:r>
          </a:p>
          <a:p>
            <a:pPr marL="742950" lvl="1" indent="-285750" algn="just" eaLnBrk="0" fontAlgn="base" hangingPunct="0">
              <a:spcAft>
                <a:spcPct val="0"/>
              </a:spcAft>
              <a:buFont typeface="Wingdings" panose="05000000000000000000" pitchFamily="2" charset="2"/>
              <a:buChar char="§"/>
            </a:pPr>
            <a:r>
              <a:rPr lang="en-US" altLang="en-US" sz="1400" b="1" dirty="0">
                <a:latin typeface="Arial Unicode MS"/>
              </a:rPr>
              <a:t>Features reduce from 22 to 21.</a:t>
            </a:r>
          </a:p>
        </p:txBody>
      </p:sp>
      <p:pic>
        <p:nvPicPr>
          <p:cNvPr id="13" name="Picture 12">
            <a:extLst>
              <a:ext uri="{FF2B5EF4-FFF2-40B4-BE49-F238E27FC236}">
                <a16:creationId xmlns:a16="http://schemas.microsoft.com/office/drawing/2014/main" id="{522F6CC8-07F5-E6BF-8FFB-0D7807E3A59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857985" y="1611642"/>
            <a:ext cx="6024893" cy="3248017"/>
          </a:xfrm>
          <a:prstGeom prst="rect">
            <a:avLst/>
          </a:prstGeom>
        </p:spPr>
      </p:pic>
    </p:spTree>
    <p:extLst>
      <p:ext uri="{BB962C8B-B14F-4D97-AF65-F5344CB8AC3E}">
        <p14:creationId xmlns:p14="http://schemas.microsoft.com/office/powerpoint/2010/main" val="2116368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183859" y="53662"/>
            <a:ext cx="10515600" cy="626873"/>
          </a:xfrm>
        </p:spPr>
        <p:txBody>
          <a:bodyPr>
            <a:normAutofit/>
          </a:bodyPr>
          <a:lstStyle/>
          <a:p>
            <a:r>
              <a:rPr lang="en-US" sz="2800" dirty="0"/>
              <a:t>Insights from Numerical Features</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6</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7" name="Rectangle 2">
            <a:extLst>
              <a:ext uri="{FF2B5EF4-FFF2-40B4-BE49-F238E27FC236}">
                <a16:creationId xmlns:a16="http://schemas.microsoft.com/office/drawing/2014/main" id="{062066F2-47FA-F4C4-8550-8599EF3086AD}"/>
              </a:ext>
            </a:extLst>
          </p:cNvPr>
          <p:cNvSpPr>
            <a:spLocks noChangeArrowheads="1"/>
          </p:cNvSpPr>
          <p:nvPr/>
        </p:nvSpPr>
        <p:spPr bwMode="auto">
          <a:xfrm>
            <a:off x="254414" y="1920896"/>
            <a:ext cx="5132537" cy="30162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r>
              <a:rPr lang="en-US" sz="1400" dirty="0"/>
              <a:t>Observations from the numerical data(Including both integer and float) from above:</a:t>
            </a:r>
          </a:p>
          <a:p>
            <a:pPr marL="285750" indent="-285750">
              <a:buFont typeface="Arial" panose="020B0604020202020204" pitchFamily="34" charset="0"/>
              <a:buChar char="•"/>
            </a:pPr>
            <a:r>
              <a:rPr lang="en-US" sz="1400" dirty="0"/>
              <a:t>Columns "</a:t>
            </a:r>
            <a:r>
              <a:rPr lang="en-US" sz="1400" dirty="0" err="1"/>
              <a:t>nas_ct</a:t>
            </a:r>
            <a:r>
              <a:rPr lang="en-US" sz="1400" dirty="0"/>
              <a:t> and "</a:t>
            </a:r>
            <a:r>
              <a:rPr lang="en-US" sz="1400" dirty="0" err="1"/>
              <a:t>nas_delay</a:t>
            </a:r>
            <a:r>
              <a:rPr lang="en-US" sz="1400" dirty="0"/>
              <a:t> has negative minimum value, which seems suspicious this could be due to the following reasons:    	</a:t>
            </a:r>
          </a:p>
          <a:p>
            <a:pPr marL="742950" lvl="1" indent="-285750">
              <a:buFont typeface="Arial" panose="020B0604020202020204" pitchFamily="34" charset="0"/>
              <a:buChar char="•"/>
            </a:pPr>
            <a:r>
              <a:rPr lang="en-US" sz="1400" dirty="0"/>
              <a:t>Data Processing or Reporting Errors.</a:t>
            </a:r>
          </a:p>
          <a:p>
            <a:pPr marL="742950" lvl="1" indent="-285750">
              <a:buFont typeface="Arial" panose="020B0604020202020204" pitchFamily="34" charset="0"/>
              <a:buChar char="•"/>
            </a:pPr>
            <a:r>
              <a:rPr lang="en-US" sz="1400" dirty="0"/>
              <a:t>Adjustments or Corrections in Delay Calculations.</a:t>
            </a:r>
          </a:p>
          <a:p>
            <a:pPr marL="742950" lvl="1" indent="-285750">
              <a:buFont typeface="Arial" panose="020B0604020202020204" pitchFamily="34" charset="0"/>
              <a:buChar char="•"/>
            </a:pPr>
            <a:r>
              <a:rPr lang="en-US" sz="1400" dirty="0"/>
              <a:t>Negative Values Due to Rescheduling</a:t>
            </a:r>
          </a:p>
          <a:p>
            <a:pPr marL="742950" lvl="1" indent="-285750">
              <a:buFont typeface="Arial" panose="020B0604020202020204" pitchFamily="34" charset="0"/>
              <a:buChar char="•"/>
            </a:pPr>
            <a:r>
              <a:rPr lang="en-US" sz="1400" dirty="0"/>
              <a:t>Incorrect Data Transformation</a:t>
            </a:r>
          </a:p>
          <a:p>
            <a:r>
              <a:rPr lang="en-US" sz="1400" dirty="0"/>
              <a:t>    we correct this error by replacing them with 0 or by transformation.</a:t>
            </a:r>
          </a:p>
          <a:p>
            <a:endParaRPr lang="en-US" sz="1400" dirty="0"/>
          </a:p>
          <a:p>
            <a:pPr marL="285750" indent="-285750">
              <a:buFont typeface="Arial" panose="020B0604020202020204" pitchFamily="34" charset="0"/>
              <a:buChar char="•"/>
            </a:pPr>
            <a:r>
              <a:rPr lang="en-US" sz="1400" dirty="0"/>
              <a:t>Most features have exceptionally high standard deviation, which indicates skewed distribution, caused by certain special circumstances. </a:t>
            </a:r>
          </a:p>
        </p:txBody>
      </p:sp>
      <p:pic>
        <p:nvPicPr>
          <p:cNvPr id="10" name="Picture 9">
            <a:extLst>
              <a:ext uri="{FF2B5EF4-FFF2-40B4-BE49-F238E27FC236}">
                <a16:creationId xmlns:a16="http://schemas.microsoft.com/office/drawing/2014/main" id="{09A56A69-4951-94E7-469C-B408894231AF}"/>
              </a:ext>
            </a:extLst>
          </p:cNvPr>
          <p:cNvPicPr>
            <a:picLocks noChangeAspect="1"/>
          </p:cNvPicPr>
          <p:nvPr/>
        </p:nvPicPr>
        <p:blipFill>
          <a:blip r:embed="rId2"/>
          <a:stretch>
            <a:fillRect/>
          </a:stretch>
        </p:blipFill>
        <p:spPr>
          <a:xfrm>
            <a:off x="5539110" y="1597730"/>
            <a:ext cx="6525536" cy="3296110"/>
          </a:xfrm>
          <a:prstGeom prst="rect">
            <a:avLst/>
          </a:prstGeom>
        </p:spPr>
      </p:pic>
    </p:spTree>
    <p:extLst>
      <p:ext uri="{BB962C8B-B14F-4D97-AF65-F5344CB8AC3E}">
        <p14:creationId xmlns:p14="http://schemas.microsoft.com/office/powerpoint/2010/main" val="2653977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183859" y="53662"/>
            <a:ext cx="10515600" cy="626873"/>
          </a:xfrm>
        </p:spPr>
        <p:txBody>
          <a:bodyPr>
            <a:normAutofit/>
          </a:bodyPr>
          <a:lstStyle/>
          <a:p>
            <a:r>
              <a:rPr lang="en-US" sz="2800" dirty="0"/>
              <a:t>Insights from Numerical Features</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7</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7" name="Rectangle 2">
            <a:extLst>
              <a:ext uri="{FF2B5EF4-FFF2-40B4-BE49-F238E27FC236}">
                <a16:creationId xmlns:a16="http://schemas.microsoft.com/office/drawing/2014/main" id="{062066F2-47FA-F4C4-8550-8599EF3086AD}"/>
              </a:ext>
            </a:extLst>
          </p:cNvPr>
          <p:cNvSpPr>
            <a:spLocks noChangeArrowheads="1"/>
          </p:cNvSpPr>
          <p:nvPr/>
        </p:nvSpPr>
        <p:spPr bwMode="auto">
          <a:xfrm>
            <a:off x="351692" y="845151"/>
            <a:ext cx="4996182" cy="498598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br>
              <a:rPr lang="en-US" sz="1200" b="0" dirty="0">
                <a:effectLst/>
              </a:rPr>
            </a:br>
            <a:r>
              <a:rPr lang="en-US" sz="1200" b="0" dirty="0">
                <a:effectLst/>
              </a:rPr>
              <a:t>1.  </a:t>
            </a:r>
            <a:r>
              <a:rPr lang="en-US" sz="1200" b="1" dirty="0">
                <a:effectLst/>
              </a:rPr>
              <a:t>Time-Based Variables (Year, Month)</a:t>
            </a:r>
            <a:r>
              <a:rPr lang="en-US" sz="1200" b="0" dirty="0">
                <a:effectLst/>
              </a:rPr>
              <a:t>:</a:t>
            </a:r>
          </a:p>
          <a:p>
            <a:pPr marL="628650" lvl="1" indent="-171450">
              <a:buFont typeface="Arial" panose="020B0604020202020204" pitchFamily="34" charset="0"/>
              <a:buChar char="•"/>
            </a:pPr>
            <a:r>
              <a:rPr lang="en-US" sz="1200" b="0" dirty="0">
                <a:effectLst/>
              </a:rPr>
              <a:t>"Year" Histogram: Shows the distribution of flight records over different years. </a:t>
            </a:r>
          </a:p>
          <a:p>
            <a:pPr marL="628650" lvl="1" indent="-171450">
              <a:buFont typeface="Arial" panose="020B0604020202020204" pitchFamily="34" charset="0"/>
              <a:buChar char="•"/>
            </a:pPr>
            <a:r>
              <a:rPr lang="en-US" sz="1200" b="0" dirty="0">
                <a:effectLst/>
              </a:rPr>
              <a:t>"Month" Histogram: Displays a uniform distribution, indicating that flight records are evenly spread across all months.</a:t>
            </a:r>
          </a:p>
          <a:p>
            <a:br>
              <a:rPr lang="en-US" sz="1200" b="0" dirty="0">
                <a:effectLst/>
              </a:rPr>
            </a:br>
            <a:r>
              <a:rPr lang="en-US" sz="1200" b="0" dirty="0">
                <a:effectLst/>
              </a:rPr>
              <a:t>2.  </a:t>
            </a:r>
            <a:r>
              <a:rPr lang="en-US" sz="1200" b="1" dirty="0">
                <a:effectLst/>
              </a:rPr>
              <a:t>Flight Operations Variables (arr_flights, arr_del15, arr_cancelled, arr_diverted):</a:t>
            </a:r>
          </a:p>
          <a:p>
            <a:pPr marL="628650" lvl="1" indent="-171450">
              <a:buFont typeface="Arial" panose="020B0604020202020204" pitchFamily="34" charset="0"/>
              <a:buChar char="•"/>
            </a:pPr>
            <a:r>
              <a:rPr lang="en-US" sz="1200" b="0" dirty="0">
                <a:effectLst/>
              </a:rPr>
              <a:t> "arr_flights" (Total Arriving Flights): Right-skewed, meaning most airports have relatively few flights, while a few have very high traffic.</a:t>
            </a:r>
          </a:p>
          <a:p>
            <a:pPr marL="628650" lvl="1" indent="-171450">
              <a:buFont typeface="Arial" panose="020B0604020202020204" pitchFamily="34" charset="0"/>
              <a:buChar char="•"/>
            </a:pPr>
            <a:r>
              <a:rPr lang="en-US" sz="1200" b="0" dirty="0">
                <a:effectLst/>
              </a:rPr>
              <a:t> "arr_del15" (Delayed Flights ≥ 15 mins): right-skewed, indicating that most records have fewer delays, but a few have a very high number.</a:t>
            </a:r>
          </a:p>
          <a:p>
            <a:pPr marL="628650" lvl="1" indent="-171450">
              <a:buFont typeface="Arial" panose="020B0604020202020204" pitchFamily="34" charset="0"/>
              <a:buChar char="•"/>
            </a:pPr>
            <a:r>
              <a:rPr lang="en-US" sz="1200" b="0" dirty="0">
                <a:effectLst/>
              </a:rPr>
              <a:t> "arr_cancelled" &amp; "arr_diverted" (Cancellations &amp; Diversions): Majority of the records have very low values (close to 0), but some outliers exist with significantly high cancellations or diversions.</a:t>
            </a:r>
          </a:p>
          <a:p>
            <a:br>
              <a:rPr lang="en-US" sz="1200" b="0" dirty="0">
                <a:effectLst/>
              </a:rPr>
            </a:br>
            <a:r>
              <a:rPr lang="en-US" sz="1200" b="0" dirty="0">
                <a:effectLst/>
              </a:rPr>
              <a:t>3.  </a:t>
            </a:r>
            <a:r>
              <a:rPr lang="en-US" sz="1200" b="1" dirty="0">
                <a:effectLst/>
              </a:rPr>
              <a:t>Delay Cause Variables (carrier_ct, weather_ct, nas_ct, security_ct, late_aircraft_ct)</a:t>
            </a:r>
            <a:r>
              <a:rPr lang="en-US" sz="1200" b="0" dirty="0">
                <a:effectLst/>
              </a:rPr>
              <a:t>: All show right-skewed distributions as most flights have minimal delay occurrences. A few flights have very high delays, appearing as outliers.</a:t>
            </a:r>
          </a:p>
          <a:p>
            <a:br>
              <a:rPr lang="en-US" sz="1200" b="0" dirty="0">
                <a:effectLst/>
              </a:rPr>
            </a:br>
            <a:r>
              <a:rPr lang="en-US" sz="1200" b="0" dirty="0">
                <a:effectLst/>
              </a:rPr>
              <a:t>4.  </a:t>
            </a:r>
            <a:r>
              <a:rPr lang="en-US" sz="1200" b="1" dirty="0">
                <a:effectLst/>
              </a:rPr>
              <a:t>Delay Duration Variables (arr_delay, carrier_delay, weather_delay, nas_delay, security_delay, late_aircraft_delay)</a:t>
            </a:r>
            <a:r>
              <a:rPr lang="en-US" sz="1200" b="0" dirty="0">
                <a:effectLst/>
              </a:rPr>
              <a:t>: Extremely right-skewed distributions.</a:t>
            </a:r>
          </a:p>
          <a:p>
            <a:r>
              <a:rPr lang="en-US" sz="1200" b="0" dirty="0">
                <a:effectLst/>
              </a:rPr>
              <a:t>This suggests that while most flights experience small delays, some flights have massive delays, creating long tails in the distributions.</a:t>
            </a:r>
          </a:p>
        </p:txBody>
      </p:sp>
      <p:pic>
        <p:nvPicPr>
          <p:cNvPr id="8" name="Picture 7">
            <a:extLst>
              <a:ext uri="{FF2B5EF4-FFF2-40B4-BE49-F238E27FC236}">
                <a16:creationId xmlns:a16="http://schemas.microsoft.com/office/drawing/2014/main" id="{D968FBFF-FF7B-1B45-B904-856456787527}"/>
              </a:ext>
            </a:extLst>
          </p:cNvPr>
          <p:cNvPicPr>
            <a:picLocks noChangeAspect="1"/>
          </p:cNvPicPr>
          <p:nvPr/>
        </p:nvPicPr>
        <p:blipFill>
          <a:blip r:embed="rId2"/>
          <a:stretch>
            <a:fillRect/>
          </a:stretch>
        </p:blipFill>
        <p:spPr>
          <a:xfrm>
            <a:off x="5838729" y="0"/>
            <a:ext cx="6353271" cy="6858000"/>
          </a:xfrm>
          <a:prstGeom prst="rect">
            <a:avLst/>
          </a:prstGeom>
        </p:spPr>
      </p:pic>
    </p:spTree>
    <p:extLst>
      <p:ext uri="{BB962C8B-B14F-4D97-AF65-F5344CB8AC3E}">
        <p14:creationId xmlns:p14="http://schemas.microsoft.com/office/powerpoint/2010/main" val="1036021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183859" y="53662"/>
            <a:ext cx="10515600" cy="626873"/>
          </a:xfrm>
        </p:spPr>
        <p:txBody>
          <a:bodyPr>
            <a:normAutofit/>
          </a:bodyPr>
          <a:lstStyle/>
          <a:p>
            <a:r>
              <a:rPr lang="en-US" sz="2800" dirty="0"/>
              <a:t>Insights from Numerical Features</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8</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7" name="Rectangle 2">
            <a:extLst>
              <a:ext uri="{FF2B5EF4-FFF2-40B4-BE49-F238E27FC236}">
                <a16:creationId xmlns:a16="http://schemas.microsoft.com/office/drawing/2014/main" id="{062066F2-47FA-F4C4-8550-8599EF3086AD}"/>
              </a:ext>
            </a:extLst>
          </p:cNvPr>
          <p:cNvSpPr>
            <a:spLocks noChangeArrowheads="1"/>
          </p:cNvSpPr>
          <p:nvPr/>
        </p:nvSpPr>
        <p:spPr bwMode="auto">
          <a:xfrm>
            <a:off x="351692" y="1029816"/>
            <a:ext cx="4996182" cy="46166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br>
              <a:rPr lang="en-US" sz="1200" b="0" dirty="0">
                <a:effectLst/>
              </a:rPr>
            </a:br>
            <a:r>
              <a:rPr lang="en-US" sz="1200" b="0" dirty="0">
                <a:effectLst/>
              </a:rPr>
              <a:t>1. </a:t>
            </a:r>
            <a:r>
              <a:rPr lang="en-US" sz="1200" b="1" dirty="0">
                <a:effectLst/>
              </a:rPr>
              <a:t>Flight Operations (arr_flights, arr_del15, arr_cancelled, arr_diverted):</a:t>
            </a:r>
          </a:p>
          <a:p>
            <a:r>
              <a:rPr lang="en-US" sz="1200" b="0" dirty="0">
                <a:effectLst/>
              </a:rPr>
              <a:t>    a. arr_flights (Total Arrival Flights) has a widespread, meaning the number of arriving flights varies significantly across airports and carriers.</a:t>
            </a:r>
          </a:p>
          <a:p>
            <a:r>
              <a:rPr lang="en-US" sz="1200" b="0" dirty="0">
                <a:effectLst/>
              </a:rPr>
              <a:t>    b. arr_del15 (Delayed Flights ≥ 15 mins) shows some outliers, but the spread is more contained than total arrivals.</a:t>
            </a:r>
          </a:p>
          <a:p>
            <a:r>
              <a:rPr lang="en-US" sz="1200" b="0" dirty="0">
                <a:effectLst/>
              </a:rPr>
              <a:t>    c. arr_cancelled and arr_diverted have many extreme outliers, showing that flight cancellations and diversions are rare but sometimes extreme.</a:t>
            </a:r>
          </a:p>
          <a:p>
            <a:br>
              <a:rPr lang="en-US" sz="1200" b="0" dirty="0">
                <a:effectLst/>
              </a:rPr>
            </a:br>
            <a:r>
              <a:rPr lang="en-US" sz="1200" b="0" dirty="0">
                <a:effectLst/>
              </a:rPr>
              <a:t>2. </a:t>
            </a:r>
            <a:r>
              <a:rPr lang="en-US" sz="1200" b="1" dirty="0">
                <a:effectLst/>
              </a:rPr>
              <a:t>Delay Causes (carrier_ct, weather_ct, nas_ct, security_ct, late_aircraft_ct):</a:t>
            </a:r>
          </a:p>
          <a:p>
            <a:r>
              <a:rPr lang="en-US" sz="1200" b="0" dirty="0">
                <a:effectLst/>
              </a:rPr>
              <a:t>    a. All delay causes are right-skewed, meaning most flights experience minimal delays, but a few flights have very high delays.</a:t>
            </a:r>
          </a:p>
          <a:p>
            <a:r>
              <a:rPr lang="en-US" sz="1200" b="0" dirty="0">
                <a:effectLst/>
              </a:rPr>
              <a:t>    b. Security delays (security_ct) are the smallest in scale, indicating they contribute the least to total delays.</a:t>
            </a:r>
          </a:p>
          <a:p>
            <a:br>
              <a:rPr lang="en-US" sz="1200" b="0" dirty="0">
                <a:effectLst/>
              </a:rPr>
            </a:br>
            <a:r>
              <a:rPr lang="en-US" sz="1200" b="0" dirty="0">
                <a:effectLst/>
              </a:rPr>
              <a:t>3. </a:t>
            </a:r>
            <a:r>
              <a:rPr lang="en-US" sz="1200" b="1" dirty="0">
                <a:effectLst/>
              </a:rPr>
              <a:t>Total Delay Duration (arr_delay, carrier_delay, weather_delay, nas_delay, security_delay, late_aircraft_delay):</a:t>
            </a:r>
          </a:p>
          <a:p>
            <a:r>
              <a:rPr lang="en-US" sz="1200" b="0" dirty="0">
                <a:effectLst/>
              </a:rPr>
              <a:t>    a. arr_delay (Total Arrival Delay) has significant outliers, meaning a few flights experience massive delays.</a:t>
            </a:r>
          </a:p>
          <a:p>
            <a:r>
              <a:rPr lang="en-US" sz="1200" b="0" dirty="0">
                <a:effectLst/>
              </a:rPr>
              <a:t>    b. weather_delay is highly skewed, showing that while most weather-related delays are small, some are extreme.</a:t>
            </a:r>
          </a:p>
          <a:p>
            <a:r>
              <a:rPr lang="en-US" sz="1200" b="0" dirty="0">
                <a:effectLst/>
              </a:rPr>
              <a:t>    c. late_aircraft_delay and carrier_delay have a large spread, suggesting these are major contributors to flight delays.</a:t>
            </a:r>
          </a:p>
          <a:p>
            <a:br>
              <a:rPr lang="en-US" sz="1200" b="0" dirty="0">
                <a:effectLst/>
              </a:rPr>
            </a:br>
            <a:endParaRPr lang="en-US" sz="1200" b="0" dirty="0">
              <a:effectLst/>
            </a:endParaRPr>
          </a:p>
        </p:txBody>
      </p:sp>
      <p:pic>
        <p:nvPicPr>
          <p:cNvPr id="9" name="Picture 8">
            <a:extLst>
              <a:ext uri="{FF2B5EF4-FFF2-40B4-BE49-F238E27FC236}">
                <a16:creationId xmlns:a16="http://schemas.microsoft.com/office/drawing/2014/main" id="{CDCA8E7C-A26E-CBEE-0720-E8C7398BDD11}"/>
              </a:ext>
            </a:extLst>
          </p:cNvPr>
          <p:cNvPicPr>
            <a:picLocks noChangeAspect="1"/>
          </p:cNvPicPr>
          <p:nvPr/>
        </p:nvPicPr>
        <p:blipFill>
          <a:blip r:embed="rId2"/>
          <a:stretch>
            <a:fillRect/>
          </a:stretch>
        </p:blipFill>
        <p:spPr>
          <a:xfrm>
            <a:off x="5511545" y="1343474"/>
            <a:ext cx="6543367" cy="3723047"/>
          </a:xfrm>
          <a:prstGeom prst="rect">
            <a:avLst/>
          </a:prstGeom>
        </p:spPr>
      </p:pic>
    </p:spTree>
    <p:extLst>
      <p:ext uri="{BB962C8B-B14F-4D97-AF65-F5344CB8AC3E}">
        <p14:creationId xmlns:p14="http://schemas.microsoft.com/office/powerpoint/2010/main" val="1938041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A76-76B3-97FC-00B9-AC4E67387862}"/>
              </a:ext>
            </a:extLst>
          </p:cNvPr>
          <p:cNvSpPr>
            <a:spLocks noGrp="1"/>
          </p:cNvSpPr>
          <p:nvPr>
            <p:ph type="title"/>
          </p:nvPr>
        </p:nvSpPr>
        <p:spPr>
          <a:xfrm>
            <a:off x="183859" y="53662"/>
            <a:ext cx="10515600" cy="626873"/>
          </a:xfrm>
        </p:spPr>
        <p:txBody>
          <a:bodyPr>
            <a:normAutofit/>
          </a:bodyPr>
          <a:lstStyle/>
          <a:p>
            <a:r>
              <a:rPr lang="en-US" sz="2800" dirty="0"/>
              <a:t>Insights from Numerical Features</a:t>
            </a:r>
          </a:p>
        </p:txBody>
      </p:sp>
      <p:sp>
        <p:nvSpPr>
          <p:cNvPr id="4" name="Date Placeholder 3">
            <a:extLst>
              <a:ext uri="{FF2B5EF4-FFF2-40B4-BE49-F238E27FC236}">
                <a16:creationId xmlns:a16="http://schemas.microsoft.com/office/drawing/2014/main" id="{7DA5CEA7-3A9E-6A79-4738-110361F52D5A}"/>
              </a:ext>
            </a:extLst>
          </p:cNvPr>
          <p:cNvSpPr>
            <a:spLocks noGrp="1"/>
          </p:cNvSpPr>
          <p:nvPr>
            <p:ph type="dt" sz="half" idx="10"/>
          </p:nvPr>
        </p:nvSpPr>
        <p:spPr/>
        <p:txBody>
          <a:bodyPr/>
          <a:lstStyle/>
          <a:p>
            <a:fld id="{B47E584F-4917-4B6D-AB7B-D9669F321084}" type="datetime2">
              <a:rPr lang="en-US" smtClean="0"/>
              <a:t>Friday, March 14, 2025</a:t>
            </a:fld>
            <a:endParaRPr lang="en-US" dirty="0"/>
          </a:p>
        </p:txBody>
      </p:sp>
      <p:sp>
        <p:nvSpPr>
          <p:cNvPr id="5" name="Slide Number Placeholder 4">
            <a:extLst>
              <a:ext uri="{FF2B5EF4-FFF2-40B4-BE49-F238E27FC236}">
                <a16:creationId xmlns:a16="http://schemas.microsoft.com/office/drawing/2014/main" id="{EDF355B3-7CAC-BFD2-0202-872A0C7A7548}"/>
              </a:ext>
            </a:extLst>
          </p:cNvPr>
          <p:cNvSpPr>
            <a:spLocks noGrp="1"/>
          </p:cNvSpPr>
          <p:nvPr>
            <p:ph type="sldNum" sz="quarter" idx="12"/>
          </p:nvPr>
        </p:nvSpPr>
        <p:spPr/>
        <p:txBody>
          <a:bodyPr/>
          <a:lstStyle/>
          <a:p>
            <a:fld id="{9B6A215D-CD7F-4566-A1F8-B20A9C95039B}" type="slidenum">
              <a:rPr lang="en-US" smtClean="0"/>
              <a:t>9</a:t>
            </a:fld>
            <a:endParaRPr lang="en-US" dirty="0"/>
          </a:p>
        </p:txBody>
      </p:sp>
      <p:sp>
        <p:nvSpPr>
          <p:cNvPr id="6" name="Rectangle 1">
            <a:extLst>
              <a:ext uri="{FF2B5EF4-FFF2-40B4-BE49-F238E27FC236}">
                <a16:creationId xmlns:a16="http://schemas.microsoft.com/office/drawing/2014/main" id="{4CACC45B-3A83-1A12-EB13-9979B552389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7" name="Rectangle 2">
            <a:extLst>
              <a:ext uri="{FF2B5EF4-FFF2-40B4-BE49-F238E27FC236}">
                <a16:creationId xmlns:a16="http://schemas.microsoft.com/office/drawing/2014/main" id="{062066F2-47FA-F4C4-8550-8599EF3086AD}"/>
              </a:ext>
            </a:extLst>
          </p:cNvPr>
          <p:cNvSpPr>
            <a:spLocks noChangeArrowheads="1"/>
          </p:cNvSpPr>
          <p:nvPr/>
        </p:nvSpPr>
        <p:spPr bwMode="auto">
          <a:xfrm>
            <a:off x="351692" y="2230145"/>
            <a:ext cx="4996182" cy="22159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r>
              <a:rPr lang="en-US" sz="1200" b="0" dirty="0">
                <a:effectLst/>
              </a:rPr>
              <a:t>We now analysis the int64 datatype which are represented by two features year and month. Features are as follows:</a:t>
            </a:r>
          </a:p>
          <a:p>
            <a:endParaRPr lang="en-US" sz="1200" dirty="0"/>
          </a:p>
          <a:p>
            <a:pPr marL="342900" indent="-342900">
              <a:buAutoNum type="arabicPeriod"/>
            </a:pPr>
            <a:r>
              <a:rPr lang="en-US" sz="1200" b="0" dirty="0">
                <a:effectLst/>
              </a:rPr>
              <a:t>Year: The dataset spans from 2003 to 2020. The median year is around 2010-2011, meaning half of the records are before this and half are after. The data is evenly distributed across the years, as indicated by the symmetrical box.</a:t>
            </a:r>
          </a:p>
          <a:p>
            <a:pPr marL="342900" indent="-342900">
              <a:buAutoNum type="arabicPeriod"/>
            </a:pPr>
            <a:endParaRPr lang="en-US" sz="1200" dirty="0"/>
          </a:p>
          <a:p>
            <a:pPr marL="342900" indent="-342900">
              <a:buAutoNum type="arabicPeriod"/>
            </a:pPr>
            <a:r>
              <a:rPr lang="en-US" sz="1200" b="0" dirty="0">
                <a:effectLst/>
              </a:rPr>
              <a:t>Month: The dataset covers all 12 months of the year. The median month is around July, meaning half of the records are before July and half are after.The data appears evenly spread across all months, as indicated by the symmetrical box.</a:t>
            </a:r>
          </a:p>
        </p:txBody>
      </p:sp>
      <p:pic>
        <p:nvPicPr>
          <p:cNvPr id="8" name="Picture 7">
            <a:extLst>
              <a:ext uri="{FF2B5EF4-FFF2-40B4-BE49-F238E27FC236}">
                <a16:creationId xmlns:a16="http://schemas.microsoft.com/office/drawing/2014/main" id="{99CCE8D4-CA9E-F610-17C6-6A465D20CF9D}"/>
              </a:ext>
            </a:extLst>
          </p:cNvPr>
          <p:cNvPicPr>
            <a:picLocks noChangeAspect="1"/>
          </p:cNvPicPr>
          <p:nvPr/>
        </p:nvPicPr>
        <p:blipFill>
          <a:blip r:embed="rId2"/>
          <a:stretch>
            <a:fillRect/>
          </a:stretch>
        </p:blipFill>
        <p:spPr>
          <a:xfrm>
            <a:off x="6239241" y="1398953"/>
            <a:ext cx="5393225" cy="3379299"/>
          </a:xfrm>
          <a:prstGeom prst="rect">
            <a:avLst/>
          </a:prstGeom>
        </p:spPr>
      </p:pic>
    </p:spTree>
    <p:extLst>
      <p:ext uri="{BB962C8B-B14F-4D97-AF65-F5344CB8AC3E}">
        <p14:creationId xmlns:p14="http://schemas.microsoft.com/office/powerpoint/2010/main" val="39420913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6865</Words>
  <Application>Microsoft Office PowerPoint</Application>
  <PresentationFormat>Widescreen</PresentationFormat>
  <Paragraphs>638</Paragraphs>
  <Slides>43</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Arial</vt:lpstr>
      <vt:lpstr>Arial Unicode MS</vt:lpstr>
      <vt:lpstr>Calibri</vt:lpstr>
      <vt:lpstr>Calibri Light</vt:lpstr>
      <vt:lpstr>Cambria Math</vt:lpstr>
      <vt:lpstr>Consolas</vt:lpstr>
      <vt:lpstr>system-ui</vt:lpstr>
      <vt:lpstr>Times New Roman</vt:lpstr>
      <vt:lpstr>Wingdings</vt:lpstr>
      <vt:lpstr>Office Theme</vt:lpstr>
      <vt:lpstr>PowerPoint Presentation</vt:lpstr>
      <vt:lpstr>Exploratory Data Analysis(EDA)- Need?</vt:lpstr>
      <vt:lpstr>About the Dataset</vt:lpstr>
      <vt:lpstr>Feature Definition</vt:lpstr>
      <vt:lpstr>Handling Spacing, Missing Values and Duplicates</vt:lpstr>
      <vt:lpstr>Insights from Numerical Features</vt:lpstr>
      <vt:lpstr>Insights from Numerical Features</vt:lpstr>
      <vt:lpstr>Insights from Numerical Features</vt:lpstr>
      <vt:lpstr>Insights from Numerical Features</vt:lpstr>
      <vt:lpstr>Insights from Categorial Features</vt:lpstr>
      <vt:lpstr>Insights from Categorial Features</vt:lpstr>
      <vt:lpstr>Insights from Categorial Features</vt:lpstr>
      <vt:lpstr>Insights from Categorial Features</vt:lpstr>
      <vt:lpstr>Let’s divide the features</vt:lpstr>
      <vt:lpstr>Delay Duration Features</vt:lpstr>
      <vt:lpstr>Delay Duration Features</vt:lpstr>
      <vt:lpstr>Delay Duration Features</vt:lpstr>
      <vt:lpstr>Delay Duration Features</vt:lpstr>
      <vt:lpstr>Delay Count Features</vt:lpstr>
      <vt:lpstr>Delay Count Features</vt:lpstr>
      <vt:lpstr>Delay Count Features</vt:lpstr>
      <vt:lpstr>Delay Count Features</vt:lpstr>
      <vt:lpstr>Operational Feature Analysis</vt:lpstr>
      <vt:lpstr>Operational Feature Analysis</vt:lpstr>
      <vt:lpstr>Operational Feature Analysis</vt:lpstr>
      <vt:lpstr>Airport-Carrier Trends</vt:lpstr>
      <vt:lpstr>Handling Skewness</vt:lpstr>
      <vt:lpstr>Handling Skewness</vt:lpstr>
      <vt:lpstr>Handling Skewness</vt:lpstr>
      <vt:lpstr>PowerPoint Presentation</vt:lpstr>
      <vt:lpstr>Machine Learning Pipeline</vt:lpstr>
      <vt:lpstr>Machine Learning Pipeline</vt:lpstr>
      <vt:lpstr>Linear Regression</vt:lpstr>
      <vt:lpstr>Linear Regression- Kfold </vt:lpstr>
      <vt:lpstr>Polynomial Regression-PCA</vt:lpstr>
      <vt:lpstr>Random forests</vt:lpstr>
      <vt:lpstr>XGBoost</vt:lpstr>
      <vt:lpstr>LSTM</vt:lpstr>
      <vt:lpstr>Multi-layer Perceptron</vt:lpstr>
      <vt:lpstr>Comparison of Models</vt:lpstr>
      <vt:lpstr>PowerPoint Presentation</vt:lpstr>
      <vt:lpstr>PowerPoint Presentation</vt:lpstr>
      <vt:lpstr>PowerPoint Presentation</vt:lpstr>
    </vt:vector>
  </TitlesOfParts>
  <Company>Fraunhofer Institut fuer Kognitive Systeme IKS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Bhattacharjee, Shayari</dc:creator>
  <cp:lastModifiedBy>Bhattacharjee, Shayari</cp:lastModifiedBy>
  <cp:revision>17</cp:revision>
  <dcterms:created xsi:type="dcterms:W3CDTF">2025-03-12T09:26:39Z</dcterms:created>
  <dcterms:modified xsi:type="dcterms:W3CDTF">2025-03-14T08:16:58Z</dcterms:modified>
</cp:coreProperties>
</file>